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545" r:id="rId3"/>
    <p:sldId id="567" r:id="rId4"/>
    <p:sldId id="568" r:id="rId5"/>
    <p:sldId id="569" r:id="rId6"/>
    <p:sldId id="570" r:id="rId7"/>
    <p:sldId id="571" r:id="rId8"/>
    <p:sldId id="572" r:id="rId9"/>
    <p:sldId id="573" r:id="rId10"/>
    <p:sldId id="574" r:id="rId11"/>
    <p:sldId id="575" r:id="rId12"/>
    <p:sldId id="578" r:id="rId13"/>
    <p:sldId id="576" r:id="rId14"/>
    <p:sldId id="577" r:id="rId15"/>
    <p:sldId id="579" r:id="rId16"/>
    <p:sldId id="580" r:id="rId17"/>
    <p:sldId id="581" r:id="rId18"/>
    <p:sldId id="582" r:id="rId19"/>
    <p:sldId id="566"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os Andres Emanuele" initials="CA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86911" autoAdjust="0"/>
  </p:normalViewPr>
  <p:slideViewPr>
    <p:cSldViewPr>
      <p:cViewPr>
        <p:scale>
          <a:sx n="60" d="100"/>
          <a:sy n="60" d="100"/>
        </p:scale>
        <p:origin x="-1662" y="-150"/>
      </p:cViewPr>
      <p:guideLst>
        <p:guide orient="horz" pos="2160"/>
        <p:guide pos="2880"/>
      </p:guideLst>
    </p:cSldViewPr>
  </p:slideViewPr>
  <p:outlineViewPr>
    <p:cViewPr>
      <p:scale>
        <a:sx n="33" d="100"/>
        <a:sy n="33" d="100"/>
      </p:scale>
      <p:origin x="60" y="115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pPr>
              <a:defRPr/>
            </a:pPr>
            <a:fld id="{6B7194A2-FA33-48DF-BC57-C3D4C432D079}" type="datetimeFigureOut">
              <a:rPr lang="en-GB"/>
              <a:pPr>
                <a:defRPr/>
              </a:pPr>
              <a:t>11/09/2012</a:t>
            </a:fld>
            <a:endParaRPr lang="en-GB"/>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pPr>
              <a:defRPr/>
            </a:pPr>
            <a:fld id="{FE07DDE8-5DC1-4423-B4CF-0D2425B8C7E8}" type="slidenum">
              <a:rPr lang="en-GB"/>
              <a:pPr>
                <a:defRPr/>
              </a:pPr>
              <a:t>‹Nº›</a:t>
            </a:fld>
            <a:endParaRPr lang="en-GB"/>
          </a:p>
        </p:txBody>
      </p:sp>
    </p:spTree>
    <p:extLst>
      <p:ext uri="{BB962C8B-B14F-4D97-AF65-F5344CB8AC3E}">
        <p14:creationId xmlns:p14="http://schemas.microsoft.com/office/powerpoint/2010/main" xmlns="" val="2585345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57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157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B0B87D-2FBF-4C07-87FD-5878EEE069FD}" type="slidenum">
              <a:rPr lang="en-US">
                <a:latin typeface="Arial" pitchFamily="34" charset="0"/>
              </a:rPr>
              <a:pPr fontAlgn="base">
                <a:spcBef>
                  <a:spcPct val="0"/>
                </a:spcBef>
                <a:spcAft>
                  <a:spcPct val="0"/>
                </a:spcAft>
              </a:pPr>
              <a:t>2</a:t>
            </a:fld>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dirty="0" err="1" smtClean="0"/>
              <a:t>These</a:t>
            </a:r>
            <a:r>
              <a:rPr lang="fr-FR" dirty="0" smtClean="0"/>
              <a:t> are </a:t>
            </a:r>
            <a:r>
              <a:rPr lang="fr-FR" dirty="0" err="1" smtClean="0"/>
              <a:t>examples</a:t>
            </a:r>
            <a:r>
              <a:rPr lang="fr-FR" baseline="0" dirty="0" smtClean="0"/>
              <a:t> of good </a:t>
            </a:r>
            <a:r>
              <a:rPr lang="fr-FR" baseline="0" dirty="0" err="1" smtClean="0"/>
              <a:t>environmental</a:t>
            </a:r>
            <a:r>
              <a:rPr lang="fr-FR" baseline="0" dirty="0" smtClean="0"/>
              <a:t> practices </a:t>
            </a:r>
            <a:r>
              <a:rPr lang="fr-FR" baseline="0" dirty="0" err="1" smtClean="0"/>
              <a:t>at</a:t>
            </a:r>
            <a:r>
              <a:rPr lang="fr-FR" baseline="0" dirty="0" smtClean="0"/>
              <a:t> the UN (not </a:t>
            </a:r>
            <a:r>
              <a:rPr lang="fr-FR" baseline="0" dirty="0" err="1" smtClean="0"/>
              <a:t>necessarilly</a:t>
            </a:r>
            <a:r>
              <a:rPr lang="fr-FR" baseline="0" dirty="0" smtClean="0"/>
              <a:t> on SPP)</a:t>
            </a:r>
          </a:p>
          <a:p>
            <a:endParaRPr lang="fr-FR" baseline="0" dirty="0" smtClean="0"/>
          </a:p>
          <a:p>
            <a:pPr>
              <a:buFontTx/>
              <a:buChar char="-"/>
            </a:pPr>
            <a:r>
              <a:rPr lang="fr-FR" baseline="0" dirty="0" smtClean="0"/>
              <a:t>UNICEF </a:t>
            </a:r>
            <a:r>
              <a:rPr lang="fr-FR" baseline="0" dirty="0" err="1" smtClean="0"/>
              <a:t>visits</a:t>
            </a:r>
            <a:r>
              <a:rPr lang="fr-FR" baseline="0" dirty="0" smtClean="0"/>
              <a:t> plants and </a:t>
            </a:r>
            <a:r>
              <a:rPr lang="fr-FR" baseline="0" dirty="0" err="1" smtClean="0"/>
              <a:t>manufacturing</a:t>
            </a:r>
            <a:r>
              <a:rPr lang="fr-FR" baseline="0" dirty="0" smtClean="0"/>
              <a:t> </a:t>
            </a:r>
            <a:r>
              <a:rPr lang="fr-FR" baseline="0" dirty="0" err="1" smtClean="0"/>
              <a:t>units</a:t>
            </a:r>
            <a:r>
              <a:rPr lang="fr-FR" baseline="0" dirty="0" smtClean="0"/>
              <a:t> to </a:t>
            </a:r>
            <a:r>
              <a:rPr lang="fr-FR" baseline="0" dirty="0" err="1" smtClean="0"/>
              <a:t>make</a:t>
            </a:r>
            <a:r>
              <a:rPr lang="fr-FR" baseline="0" dirty="0" smtClean="0"/>
              <a:t> sure </a:t>
            </a:r>
            <a:r>
              <a:rPr lang="fr-FR" baseline="0" dirty="0" err="1" smtClean="0"/>
              <a:t>that</a:t>
            </a:r>
            <a:r>
              <a:rPr lang="fr-FR" baseline="0" dirty="0" smtClean="0"/>
              <a:t> </a:t>
            </a:r>
            <a:r>
              <a:rPr lang="fr-FR" baseline="0" dirty="0" err="1" smtClean="0"/>
              <a:t>labor</a:t>
            </a:r>
            <a:r>
              <a:rPr lang="fr-FR" baseline="0" dirty="0" smtClean="0"/>
              <a:t> </a:t>
            </a:r>
            <a:r>
              <a:rPr lang="fr-FR" baseline="0" dirty="0" err="1" smtClean="0"/>
              <a:t>laws</a:t>
            </a:r>
            <a:r>
              <a:rPr lang="fr-FR" baseline="0" dirty="0" smtClean="0"/>
              <a:t> and ILO conventions are </a:t>
            </a:r>
            <a:r>
              <a:rPr lang="fr-FR" baseline="0" dirty="0" err="1" smtClean="0"/>
              <a:t>respected</a:t>
            </a:r>
            <a:r>
              <a:rPr lang="fr-FR" baseline="0" dirty="0" smtClean="0"/>
              <a:t> by UN </a:t>
            </a:r>
            <a:r>
              <a:rPr lang="fr-FR" baseline="0" dirty="0" err="1" smtClean="0"/>
              <a:t>suppliers</a:t>
            </a:r>
            <a:endParaRPr lang="fr-FR" baseline="0" dirty="0" smtClean="0"/>
          </a:p>
          <a:p>
            <a:pPr>
              <a:buFontTx/>
              <a:buChar char="-"/>
            </a:pPr>
            <a:r>
              <a:rPr lang="fr-FR" baseline="0" dirty="0" smtClean="0"/>
              <a:t> </a:t>
            </a:r>
            <a:r>
              <a:rPr lang="fr-FR" baseline="0" dirty="0" err="1" smtClean="0"/>
              <a:t>Environmental</a:t>
            </a:r>
            <a:r>
              <a:rPr lang="fr-FR" baseline="0" dirty="0" smtClean="0"/>
              <a:t> unit on </a:t>
            </a:r>
            <a:r>
              <a:rPr lang="fr-FR" baseline="0" dirty="0" err="1" smtClean="0"/>
              <a:t>our</a:t>
            </a:r>
            <a:r>
              <a:rPr lang="fr-FR" baseline="0" dirty="0" smtClean="0"/>
              <a:t> </a:t>
            </a:r>
            <a:r>
              <a:rPr lang="fr-FR" baseline="0" dirty="0" err="1" smtClean="0"/>
              <a:t>Gigiri</a:t>
            </a:r>
            <a:r>
              <a:rPr lang="fr-FR" baseline="0" dirty="0" smtClean="0"/>
              <a:t> campus</a:t>
            </a:r>
          </a:p>
          <a:p>
            <a:pPr>
              <a:buFontTx/>
              <a:buChar char="-"/>
            </a:pPr>
            <a:r>
              <a:rPr lang="fr-FR" baseline="0" dirty="0" smtClean="0"/>
              <a:t> </a:t>
            </a:r>
            <a:r>
              <a:rPr lang="fr-FR" baseline="0" dirty="0" err="1" smtClean="0"/>
              <a:t>Environmental</a:t>
            </a:r>
            <a:r>
              <a:rPr lang="fr-FR" baseline="0" dirty="0" smtClean="0"/>
              <a:t> </a:t>
            </a:r>
            <a:r>
              <a:rPr lang="fr-FR" baseline="0" dirty="0" err="1" smtClean="0"/>
              <a:t>rehabilitation</a:t>
            </a:r>
            <a:r>
              <a:rPr lang="fr-FR" baseline="0" dirty="0" smtClean="0"/>
              <a:t> of UN </a:t>
            </a:r>
            <a:r>
              <a:rPr lang="fr-FR" baseline="0" dirty="0" err="1" smtClean="0"/>
              <a:t>facilities</a:t>
            </a:r>
            <a:endParaRPr lang="fr-FR" baseline="0" dirty="0" smtClean="0"/>
          </a:p>
          <a:p>
            <a:pPr>
              <a:buFontTx/>
              <a:buChar char="-"/>
            </a:pPr>
            <a:r>
              <a:rPr lang="fr-FR" baseline="0" dirty="0" err="1" smtClean="0"/>
              <a:t>Increase</a:t>
            </a:r>
            <a:r>
              <a:rPr lang="fr-FR" baseline="0" dirty="0" smtClean="0"/>
              <a:t> in the production of </a:t>
            </a:r>
            <a:r>
              <a:rPr lang="fr-FR" baseline="0" dirty="0" err="1" smtClean="0"/>
              <a:t>renewable</a:t>
            </a:r>
            <a:r>
              <a:rPr lang="fr-FR" baseline="0" dirty="0" smtClean="0"/>
              <a:t> </a:t>
            </a:r>
            <a:r>
              <a:rPr lang="fr-FR" baseline="0" dirty="0" err="1" smtClean="0"/>
              <a:t>energy</a:t>
            </a:r>
            <a:r>
              <a:rPr lang="fr-FR" baseline="0" dirty="0" smtClean="0"/>
              <a:t> by </a:t>
            </a:r>
            <a:r>
              <a:rPr lang="fr-FR" baseline="0" dirty="0" err="1" smtClean="0"/>
              <a:t>our</a:t>
            </a:r>
            <a:r>
              <a:rPr lang="fr-FR" baseline="0" dirty="0" smtClean="0"/>
              <a:t> Rome </a:t>
            </a:r>
            <a:r>
              <a:rPr lang="fr-FR" baseline="0" dirty="0" err="1" smtClean="0"/>
              <a:t>based</a:t>
            </a:r>
            <a:r>
              <a:rPr lang="fr-FR" baseline="0" dirty="0" smtClean="0"/>
              <a:t> </a:t>
            </a:r>
            <a:r>
              <a:rPr lang="fr-FR" baseline="0" dirty="0" err="1" smtClean="0"/>
              <a:t>agencies</a:t>
            </a:r>
            <a:endParaRPr lang="fr-FR" baseline="0" dirty="0" smtClean="0"/>
          </a:p>
          <a:p>
            <a:pPr>
              <a:buFontTx/>
              <a:buChar char="-"/>
            </a:pPr>
            <a:endParaRPr lang="fr-FR" baseline="0" dirty="0" smtClean="0"/>
          </a:p>
          <a:p>
            <a:r>
              <a:rPr lang="en-US" sz="1200" b="0" i="0" kern="1200" cap="all" dirty="0" smtClean="0">
                <a:solidFill>
                  <a:schemeClr val="tx1"/>
                </a:solidFill>
                <a:latin typeface="+mn-lt"/>
                <a:ea typeface="+mn-ea"/>
                <a:cs typeface="+mn-cs"/>
              </a:rPr>
              <a:t>SUSTAINABLE PROCUREMENT GUIDELINES</a:t>
            </a:r>
          </a:p>
          <a:p>
            <a:r>
              <a:rPr lang="en-US" sz="1200" b="0" i="0" kern="1200" dirty="0" smtClean="0">
                <a:solidFill>
                  <a:schemeClr val="tx1"/>
                </a:solidFill>
                <a:latin typeface="+mn-lt"/>
                <a:ea typeface="+mn-ea"/>
                <a:cs typeface="+mn-cs"/>
              </a:rPr>
              <a:t>Greening the Blue</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This resource was developed to assist procurers and requisitioners with sustainable procurement. Apart from providing guidelines, the resource also contains statistics, policy information, background documents and a collection of good practices across the UN system. The guidelines also recognize that market situations are different based on location and thus provide more specific guidelines depending on regional categorizations. Furthermore, guidelines are specifically provided for the areas of ICT, cleaning, furniture, stationary, vehicles and catering. Overall, the resource provides a comprehensive overview of the importance of sustainable procurement and the steps that need to be taken to achieve it.</a:t>
            </a:r>
          </a:p>
          <a:p>
            <a:pPr>
              <a:buFontTx/>
              <a:buChar char="-"/>
            </a:pPr>
            <a:endParaRPr lang="fr-FR" baseline="0" dirty="0" smtClean="0"/>
          </a:p>
          <a:p>
            <a:pPr>
              <a:buFontTx/>
              <a:buChar char="-"/>
            </a:pPr>
            <a:endParaRPr lang="fr-FR"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pPr>
              <a:defRPr/>
            </a:pPr>
            <a:fld id="{FE07DDE8-5DC1-4423-B4CF-0D2425B8C7E8}" type="slidenum">
              <a:rPr lang="en-GB" smtClean="0"/>
              <a:pPr>
                <a:defRPr/>
              </a:pPr>
              <a:t>10</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r-FR" dirty="0" smtClean="0"/>
              <a:t>First</a:t>
            </a:r>
            <a:r>
              <a:rPr lang="fr-FR" baseline="0" dirty="0" smtClean="0"/>
              <a:t> phase: 2009-2012</a:t>
            </a:r>
          </a:p>
          <a:p>
            <a:r>
              <a:rPr lang="fr-FR" baseline="0" dirty="0" smtClean="0"/>
              <a:t>Second phase: </a:t>
            </a:r>
            <a:r>
              <a:rPr lang="fr-FR" baseline="0" dirty="0" err="1" smtClean="0"/>
              <a:t>planned</a:t>
            </a:r>
            <a:r>
              <a:rPr lang="fr-FR" baseline="0" dirty="0" smtClean="0"/>
              <a:t> for 2013-2015</a:t>
            </a:r>
            <a:endParaRPr lang="en-US" dirty="0"/>
          </a:p>
        </p:txBody>
      </p:sp>
      <p:sp>
        <p:nvSpPr>
          <p:cNvPr id="4" name="Slide Number Placeholder 3"/>
          <p:cNvSpPr>
            <a:spLocks noGrp="1"/>
          </p:cNvSpPr>
          <p:nvPr>
            <p:ph type="sldNum" sz="quarter" idx="10"/>
          </p:nvPr>
        </p:nvSpPr>
        <p:spPr/>
        <p:txBody>
          <a:bodyPr/>
          <a:lstStyle/>
          <a:p>
            <a:pPr>
              <a:defRPr/>
            </a:pPr>
            <a:fld id="{FE07DDE8-5DC1-4423-B4CF-0D2425B8C7E8}" type="slidenum">
              <a:rPr lang="en-GB" smtClean="0"/>
              <a:pPr>
                <a:defRPr/>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2000" dirty="0" smtClean="0"/>
              <a:t>Países (por confirmar</a:t>
            </a:r>
            <a:r>
              <a:rPr lang="es-MX" sz="2400" dirty="0" smtClean="0"/>
              <a:t>)</a:t>
            </a:r>
          </a:p>
          <a:p>
            <a:pPr lvl="1" algn="just"/>
            <a:r>
              <a:rPr lang="es-MX" sz="2000" dirty="0" smtClean="0"/>
              <a:t>América Latina (Brasil, Ecuador, Nicaragua, Perú, Uruguay, Colombia, Costa Rica, Chile), Asia (Indonesia, Malaysia, Tailandia, Azerbaiyán, Kazakstán, India), África (Marruecos, Mauricio, Costa de Marfil, Kenia, </a:t>
            </a:r>
            <a:r>
              <a:rPr lang="es-MX" sz="2000" dirty="0" err="1" smtClean="0"/>
              <a:t>Sudafrica</a:t>
            </a:r>
            <a:r>
              <a:rPr lang="es-MX" sz="2000" dirty="0" smtClean="0"/>
              <a:t>) y Europa (Ucrania)</a:t>
            </a:r>
          </a:p>
          <a:p>
            <a:endParaRPr lang="es-PA" dirty="0"/>
          </a:p>
        </p:txBody>
      </p:sp>
      <p:sp>
        <p:nvSpPr>
          <p:cNvPr id="4" name="3 Marcador de número de diapositiva"/>
          <p:cNvSpPr>
            <a:spLocks noGrp="1"/>
          </p:cNvSpPr>
          <p:nvPr>
            <p:ph type="sldNum" sz="quarter" idx="10"/>
          </p:nvPr>
        </p:nvSpPr>
        <p:spPr/>
        <p:txBody>
          <a:bodyPr/>
          <a:lstStyle/>
          <a:p>
            <a:pPr>
              <a:defRPr/>
            </a:pPr>
            <a:fld id="{FE07DDE8-5DC1-4423-B4CF-0D2425B8C7E8}" type="slidenum">
              <a:rPr lang="en-GB" smtClean="0"/>
              <a:pPr>
                <a:defRPr/>
              </a:pPr>
              <a:t>16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2400" dirty="0" smtClean="0"/>
              <a:t>Objetivos:</a:t>
            </a:r>
          </a:p>
          <a:p>
            <a:pPr lvl="1"/>
            <a:r>
              <a:rPr lang="es-ES" sz="2000" dirty="0" smtClean="0"/>
              <a:t>Mejorar el conocimiento en el área de compras sostenibles y su eficacia como herramienta para promover economías más ecológicas y el desarrollo sostenible;</a:t>
            </a:r>
          </a:p>
          <a:p>
            <a:pPr lvl="1"/>
            <a:r>
              <a:rPr lang="es-ES" sz="2000" dirty="0" smtClean="0"/>
              <a:t>Apoyar la implementación de compras sostenibles  mediante una mayor colaboración y una mayor coordinación entre las partes interesadas SPP.</a:t>
            </a:r>
          </a:p>
          <a:p>
            <a:endParaRPr lang="es-PA" dirty="0"/>
          </a:p>
        </p:txBody>
      </p:sp>
      <p:sp>
        <p:nvSpPr>
          <p:cNvPr id="4" name="3 Marcador de número de diapositiva"/>
          <p:cNvSpPr>
            <a:spLocks noGrp="1"/>
          </p:cNvSpPr>
          <p:nvPr>
            <p:ph type="sldNum" sz="quarter" idx="10"/>
          </p:nvPr>
        </p:nvSpPr>
        <p:spPr/>
        <p:txBody>
          <a:bodyPr/>
          <a:lstStyle/>
          <a:p>
            <a:pPr>
              <a:defRPr/>
            </a:pPr>
            <a:fld id="{FE07DDE8-5DC1-4423-B4CF-0D2425B8C7E8}" type="slidenum">
              <a:rPr lang="en-GB" smtClean="0"/>
              <a:pPr>
                <a:defRPr/>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622504"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507260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08104" y="26064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762872"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ORIZONTAL">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DEAFB-839E-479F-8279-28E556B0FD0C}" type="datetime1">
              <a:rPr lang="en-US" smtClean="0"/>
              <a:pPr/>
              <a:t>9/11/2012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839200" y="0"/>
            <a:ext cx="304800" cy="228600"/>
          </a:xfrm>
          <a:prstGeom prst="rect">
            <a:avLst/>
          </a:prstGeom>
          <a:noFill/>
        </p:spPr>
        <p:txBody>
          <a:bodyPr/>
          <a:lstStyle>
            <a:lvl1pPr algn="r">
              <a:defRPr sz="1100" b="1">
                <a:solidFill>
                  <a:schemeClr val="tx1"/>
                </a:solidFill>
                <a:latin typeface="Arial" pitchFamily="34" charset="0"/>
                <a:cs typeface="Arial" pitchFamily="34" charset="0"/>
              </a:defRPr>
            </a:lvl1pPr>
          </a:lstStyle>
          <a:p>
            <a:fld id="{F3B5BC76-B054-4BDA-8973-16849BE35F8F}" type="slidenum">
              <a:rPr lang="en-US" smtClean="0"/>
              <a:pPr/>
              <a:t>‹Nº›</a:t>
            </a:fld>
            <a:endParaRPr lang="en-US" dirty="0"/>
          </a:p>
        </p:txBody>
      </p:sp>
      <p:sp>
        <p:nvSpPr>
          <p:cNvPr id="10" name="Title Placeholder 1"/>
          <p:cNvSpPr>
            <a:spLocks noGrp="1"/>
          </p:cNvSpPr>
          <p:nvPr>
            <p:ph type="title"/>
          </p:nvPr>
        </p:nvSpPr>
        <p:spPr>
          <a:xfrm>
            <a:off x="457200" y="198438"/>
            <a:ext cx="7772400" cy="563562"/>
          </a:xfrm>
          <a:prstGeom prst="rect">
            <a:avLst/>
          </a:prstGeom>
        </p:spPr>
        <p:txBody>
          <a:bodyPr vert="horz" lIns="91440" tIns="45720" rIns="91440" bIns="45720" rtlCol="0" anchor="ctr">
            <a:normAutofit/>
          </a:bodyPr>
          <a:lstStyle>
            <a:lvl1pPr>
              <a:defRPr sz="3600"/>
            </a:lvl1pPr>
          </a:lstStyle>
          <a:p>
            <a:r>
              <a:rPr lang="en-US" dirty="0" smtClean="0"/>
              <a:t>Click to edit Master title style</a:t>
            </a:r>
            <a:endParaRPr lang="en-US" dirty="0"/>
          </a:p>
        </p:txBody>
      </p:sp>
      <p:sp>
        <p:nvSpPr>
          <p:cNvPr id="12" name="Content Placeholder 2"/>
          <p:cNvSpPr>
            <a:spLocks noGrp="1"/>
          </p:cNvSpPr>
          <p:nvPr>
            <p:ph idx="1"/>
          </p:nvPr>
        </p:nvSpPr>
        <p:spPr>
          <a:xfrm>
            <a:off x="457200" y="1143001"/>
            <a:ext cx="8229600" cy="434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banner-h.jpg"/>
          <p:cNvPicPr>
            <a:picLocks noChangeAspect="1"/>
          </p:cNvPicPr>
          <p:nvPr userDrawn="1"/>
        </p:nvPicPr>
        <p:blipFill>
          <a:blip r:embed="rId2" cstate="print"/>
          <a:stretch>
            <a:fillRect/>
          </a:stretch>
        </p:blipFill>
        <p:spPr>
          <a:xfrm>
            <a:off x="0" y="5768578"/>
            <a:ext cx="9144000" cy="1089422"/>
          </a:xfrm>
          <a:prstGeom prst="rect">
            <a:avLst/>
          </a:prstGeom>
        </p:spPr>
      </p:pic>
      <p:pic>
        <p:nvPicPr>
          <p:cNvPr id="11" name="Picture 10" descr="logo-unep.jpg"/>
          <p:cNvPicPr>
            <a:picLocks noChangeAspect="1"/>
          </p:cNvPicPr>
          <p:nvPr userDrawn="1"/>
        </p:nvPicPr>
        <p:blipFill>
          <a:blip r:embed="rId3" cstate="print"/>
          <a:stretch>
            <a:fillRect/>
          </a:stretch>
        </p:blipFill>
        <p:spPr>
          <a:xfrm>
            <a:off x="8382000" y="220981"/>
            <a:ext cx="457200" cy="541019"/>
          </a:xfrm>
          <a:prstGeom prst="rect">
            <a:avLst/>
          </a:prstGeom>
        </p:spPr>
      </p:pic>
    </p:spTree>
    <p:extLst>
      <p:ext uri="{BB962C8B-B14F-4D97-AF65-F5344CB8AC3E}">
        <p14:creationId xmlns:p14="http://schemas.microsoft.com/office/powerpoint/2010/main" xmlns="" val="20620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rtl="0" fontAlgn="base">
              <a:spcBef>
                <a:spcPct val="0"/>
              </a:spcBef>
              <a:spcAft>
                <a:spcPct val="0"/>
              </a:spcAft>
              <a:defRPr lang="en-GB" sz="4000" b="1" kern="1200" dirty="0">
                <a:solidFill>
                  <a:schemeClr val="accent1">
                    <a:lumMod val="75000"/>
                  </a:schemeClr>
                </a:solidFill>
                <a:latin typeface="+mj-lt"/>
                <a:ea typeface="+mj-ea"/>
                <a:cs typeface="+mj-cs"/>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730007"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673000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484784"/>
            <a:ext cx="325070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14016"/>
            <a:ext cx="325070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067945" y="1484784"/>
            <a:ext cx="3384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067944" y="2204864"/>
            <a:ext cx="338335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457200" y="6356350"/>
            <a:ext cx="2133600" cy="365125"/>
          </a:xfrm>
        </p:spPr>
        <p:txBody>
          <a:bodyPr/>
          <a:lstStyle>
            <a:lvl1pPr>
              <a:defRPr/>
            </a:lvl1pPr>
          </a:lstStyle>
          <a:p>
            <a:pPr>
              <a:defRPr/>
            </a:pPr>
            <a:r>
              <a:rPr lang="en-GB" dirty="0" smtClean="0"/>
              <a:t>04/06/2012</a:t>
            </a:r>
            <a:endParaRPr lang="en-GB" dirty="0"/>
          </a:p>
        </p:txBody>
      </p:sp>
      <p:sp>
        <p:nvSpPr>
          <p:cNvPr id="11" name="Footer Placeholder 4"/>
          <p:cNvSpPr>
            <a:spLocks noGrp="1"/>
          </p:cNvSpPr>
          <p:nvPr>
            <p:ph type="ftr" sz="quarter" idx="11"/>
          </p:nvPr>
        </p:nvSpPr>
        <p:spPr>
          <a:xfrm>
            <a:off x="4644008" y="6376243"/>
            <a:ext cx="2895600" cy="365125"/>
          </a:xfrm>
        </p:spPr>
        <p:txBody>
          <a:bodyPr/>
          <a:lstStyle>
            <a:lvl1pPr>
              <a:defRPr/>
            </a:lvl1pPr>
          </a:lstStyle>
          <a:p>
            <a:pPr>
              <a:defRPr/>
            </a:pPr>
            <a:r>
              <a:rPr lang="en-GB" dirty="0" smtClean="0"/>
              <a:t>Sustainable Public Procurement</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1">
                <a:solidFill>
                  <a:schemeClr val="accent1">
                    <a:lumMod val="75000"/>
                  </a:schemeClr>
                </a:solidFill>
              </a:defRPr>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394927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2981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029816"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02981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69945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70675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r>
              <a:rPr lang="en-GB" dirty="0" smtClean="0"/>
              <a:t>04/06/2012</a:t>
            </a:r>
            <a:endParaRPr lang="en-GB" dirty="0"/>
          </a:p>
        </p:txBody>
      </p:sp>
      <p:sp>
        <p:nvSpPr>
          <p:cNvPr id="5" name="Footer Placeholder 4"/>
          <p:cNvSpPr>
            <a:spLocks noGrp="1"/>
          </p:cNvSpPr>
          <p:nvPr>
            <p:ph type="ftr" sz="quarter" idx="3"/>
          </p:nvPr>
        </p:nvSpPr>
        <p:spPr>
          <a:xfrm>
            <a:off x="4644008" y="637624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GB" dirty="0" smtClean="0"/>
              <a:t>Sustainable Public Procurement</a:t>
            </a:r>
            <a:endParaRPr lang="en-GB" dirty="0"/>
          </a:p>
        </p:txBody>
      </p:sp>
      <p:sp>
        <p:nvSpPr>
          <p:cNvPr id="7" name="Text Box 8"/>
          <p:cNvSpPr txBox="1">
            <a:spLocks noChangeArrowheads="1"/>
          </p:cNvSpPr>
          <p:nvPr userDrawn="1"/>
        </p:nvSpPr>
        <p:spPr bwMode="auto">
          <a:xfrm>
            <a:off x="7620000" y="0"/>
            <a:ext cx="1524000" cy="6858000"/>
          </a:xfrm>
          <a:prstGeom prst="rect">
            <a:avLst/>
          </a:prstGeom>
          <a:gradFill rotWithShape="0">
            <a:gsLst>
              <a:gs pos="0">
                <a:srgbClr val="0E3C5A"/>
              </a:gs>
              <a:gs pos="100000">
                <a:srgbClr val="1F81C3"/>
              </a:gs>
            </a:gsLst>
            <a:lin ang="2700000" scaled="1"/>
          </a:gradFill>
          <a:ln w="9525">
            <a:noFill/>
            <a:miter lim="800000"/>
            <a:headEnd/>
            <a:tailEnd/>
          </a:ln>
        </p:spPr>
        <p:txBody>
          <a:bodyPr/>
          <a:lstStyle/>
          <a:p>
            <a:pPr eaLnBrk="0" hangingPunct="0">
              <a:spcBef>
                <a:spcPct val="50000"/>
              </a:spcBef>
              <a:defRPr/>
            </a:pPr>
            <a:endParaRPr lang="en-US" sz="2000">
              <a:latin typeface="Times New Roman" pitchFamily="18" charset="0"/>
            </a:endParaRPr>
          </a:p>
        </p:txBody>
      </p:sp>
      <p:pic>
        <p:nvPicPr>
          <p:cNvPr id="1032" name="Picture 7"/>
          <p:cNvPicPr>
            <a:picLocks noChangeAspect="1"/>
          </p:cNvPicPr>
          <p:nvPr userDrawn="1"/>
        </p:nvPicPr>
        <p:blipFill>
          <a:blip r:embed="rId14" cstate="print"/>
          <a:srcRect/>
          <a:stretch>
            <a:fillRect/>
          </a:stretch>
        </p:blipFill>
        <p:spPr bwMode="auto">
          <a:xfrm>
            <a:off x="8120063" y="2057400"/>
            <a:ext cx="625475" cy="4191000"/>
          </a:xfrm>
          <a:prstGeom prst="rect">
            <a:avLst/>
          </a:prstGeom>
          <a:noFill/>
          <a:ln w="9525">
            <a:noFill/>
            <a:miter lim="800000"/>
            <a:headEnd/>
            <a:tailEnd/>
          </a:ln>
        </p:spPr>
      </p:pic>
      <p:pic>
        <p:nvPicPr>
          <p:cNvPr id="1033" name="Picture 24"/>
          <p:cNvPicPr>
            <a:picLocks noChangeAspect="1"/>
          </p:cNvPicPr>
          <p:nvPr userDrawn="1"/>
        </p:nvPicPr>
        <p:blipFill>
          <a:blip r:embed="rId15" cstate="print"/>
          <a:srcRect/>
          <a:stretch>
            <a:fillRect/>
          </a:stretch>
        </p:blipFill>
        <p:spPr bwMode="auto">
          <a:xfrm>
            <a:off x="7967663" y="457200"/>
            <a:ext cx="808037" cy="939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 id="214748370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2" r:id="rId1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unep.org/" TargetMode="External"/><Relationship Id="rId2" Type="http://schemas.openxmlformats.org/officeDocument/2006/relationships/hyperlink" Target="http://www.pnuma.org/" TargetMode="External"/><Relationship Id="rId1" Type="http://schemas.openxmlformats.org/officeDocument/2006/relationships/slideLayout" Target="../slideLayouts/slideLayout2.xml"/><Relationship Id="rId5" Type="http://schemas.openxmlformats.org/officeDocument/2006/relationships/hyperlink" Target="http://www.redpycs.net/" TargetMode="External"/><Relationship Id="rId4" Type="http://schemas.openxmlformats.org/officeDocument/2006/relationships/hyperlink" Target="http://www.unep.fr/sc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unep.fr/scp/procurement/whatisspp/?utm_source=projectdocuments&amp;utm_medium=ppt&amp;utm_campaign=infosha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484784"/>
            <a:ext cx="6623050" cy="1470025"/>
          </a:xfrm>
        </p:spPr>
        <p:txBody>
          <a:bodyPr/>
          <a:lstStyle/>
          <a:p>
            <a:pPr eaLnBrk="1" hangingPunct="1"/>
            <a:r>
              <a:rPr lang="en-GB" cap="small" dirty="0" err="1"/>
              <a:t>Compras</a:t>
            </a:r>
            <a:r>
              <a:rPr lang="en-GB" cap="small" dirty="0"/>
              <a:t> </a:t>
            </a:r>
            <a:r>
              <a:rPr lang="en-GB" cap="small" dirty="0" smtClean="0"/>
              <a:t>P</a:t>
            </a:r>
            <a:r>
              <a:rPr lang="es-EC" cap="small" dirty="0" smtClean="0"/>
              <a:t>ú</a:t>
            </a:r>
            <a:r>
              <a:rPr lang="en-GB" cap="small" dirty="0" err="1" smtClean="0"/>
              <a:t>blicas</a:t>
            </a:r>
            <a:r>
              <a:rPr lang="en-GB" cap="small" dirty="0" smtClean="0"/>
              <a:t> </a:t>
            </a:r>
            <a:r>
              <a:rPr lang="en-GB" cap="small" dirty="0" err="1"/>
              <a:t>Sostenibles</a:t>
            </a:r>
            <a:endParaRPr lang="en-GB" cap="small" dirty="0"/>
          </a:p>
        </p:txBody>
      </p:sp>
      <p:sp>
        <p:nvSpPr>
          <p:cNvPr id="3" name="Subtitle 2"/>
          <p:cNvSpPr>
            <a:spLocks noGrp="1"/>
          </p:cNvSpPr>
          <p:nvPr>
            <p:ph type="subTitle" idx="1"/>
          </p:nvPr>
        </p:nvSpPr>
        <p:spPr>
          <a:xfrm>
            <a:off x="395288" y="3068960"/>
            <a:ext cx="6913562" cy="2040632"/>
          </a:xfrm>
        </p:spPr>
        <p:txBody>
          <a:bodyPr rtlCol="0">
            <a:normAutofit fontScale="92500" lnSpcReduction="20000"/>
          </a:bodyPr>
          <a:lstStyle/>
          <a:p>
            <a:r>
              <a:rPr lang="es-ES" b="1" dirty="0"/>
              <a:t>Formas innovadoras al realizar las contrataciones </a:t>
            </a:r>
            <a:r>
              <a:rPr lang="es-ES" b="1" dirty="0" smtClean="0"/>
              <a:t>públicas</a:t>
            </a:r>
          </a:p>
          <a:p>
            <a:r>
              <a:rPr lang="en-US" sz="2000" dirty="0"/>
              <a:t>VIII </a:t>
            </a:r>
            <a:r>
              <a:rPr lang="en-US" sz="2000" dirty="0" err="1"/>
              <a:t>Conferencia</a:t>
            </a:r>
            <a:r>
              <a:rPr lang="en-US" sz="2000" dirty="0"/>
              <a:t> </a:t>
            </a:r>
            <a:r>
              <a:rPr lang="en-US" sz="2000" dirty="0" err="1"/>
              <a:t>Anual</a:t>
            </a:r>
            <a:r>
              <a:rPr lang="en-US" sz="2000" dirty="0"/>
              <a:t> </a:t>
            </a:r>
            <a:r>
              <a:rPr lang="en-US" sz="2000" dirty="0" err="1"/>
              <a:t>sobre</a:t>
            </a:r>
            <a:r>
              <a:rPr lang="en-US" sz="2000" dirty="0"/>
              <a:t> </a:t>
            </a:r>
            <a:r>
              <a:rPr lang="en-US" sz="2000" dirty="0" err="1"/>
              <a:t>Compras</a:t>
            </a:r>
            <a:endParaRPr lang="en-US" sz="2000" dirty="0"/>
          </a:p>
          <a:p>
            <a:r>
              <a:rPr lang="en-US" sz="2000" dirty="0" err="1"/>
              <a:t>Gubernamentales</a:t>
            </a:r>
            <a:r>
              <a:rPr lang="en-US" sz="2000" dirty="0"/>
              <a:t> de </a:t>
            </a:r>
            <a:r>
              <a:rPr lang="en-US" sz="2000" dirty="0" err="1"/>
              <a:t>las</a:t>
            </a:r>
            <a:r>
              <a:rPr lang="en-US" sz="2000" dirty="0"/>
              <a:t> </a:t>
            </a:r>
            <a:r>
              <a:rPr lang="en-US" sz="2000" dirty="0" err="1" smtClean="0"/>
              <a:t>Américas</a:t>
            </a:r>
            <a:endParaRPr lang="en-US" sz="2000" dirty="0" smtClean="0"/>
          </a:p>
          <a:p>
            <a:r>
              <a:rPr lang="es-ES" sz="2000" b="1" dirty="0"/>
              <a:t>11 al 13 de Septiembre de 2012</a:t>
            </a:r>
          </a:p>
          <a:p>
            <a:r>
              <a:rPr lang="es-ES" sz="2000" b="1" dirty="0"/>
              <a:t>Ciudad de Panamá</a:t>
            </a:r>
            <a:endParaRPr lang="en-US" sz="2000" dirty="0"/>
          </a:p>
        </p:txBody>
      </p:sp>
      <p:sp>
        <p:nvSpPr>
          <p:cNvPr id="4100" name="TextBox 3"/>
          <p:cNvSpPr txBox="1">
            <a:spLocks noChangeArrowheads="1"/>
          </p:cNvSpPr>
          <p:nvPr/>
        </p:nvSpPr>
        <p:spPr bwMode="auto">
          <a:xfrm>
            <a:off x="827088" y="5733256"/>
            <a:ext cx="6481762" cy="954107"/>
          </a:xfrm>
          <a:prstGeom prst="rect">
            <a:avLst/>
          </a:prstGeom>
          <a:noFill/>
          <a:ln w="9525">
            <a:noFill/>
            <a:miter lim="800000"/>
            <a:headEnd/>
            <a:tailEnd/>
          </a:ln>
        </p:spPr>
        <p:txBody>
          <a:bodyPr>
            <a:spAutoFit/>
          </a:bodyPr>
          <a:lstStyle/>
          <a:p>
            <a:pPr algn="ctr"/>
            <a:r>
              <a:rPr lang="es-PA" sz="1400" dirty="0"/>
              <a:t>Mara </a:t>
            </a:r>
            <a:r>
              <a:rPr lang="es-PA" sz="1400" dirty="0" smtClean="0"/>
              <a:t>A. </a:t>
            </a:r>
            <a:r>
              <a:rPr lang="es-PA" sz="1400" dirty="0"/>
              <a:t>Murillo Correa</a:t>
            </a:r>
            <a:br>
              <a:rPr lang="es-PA" sz="1400" dirty="0"/>
            </a:br>
            <a:r>
              <a:rPr lang="es-PA" sz="1400" dirty="0"/>
              <a:t>Directora Regional </a:t>
            </a:r>
            <a:r>
              <a:rPr lang="es-PA" sz="1400" dirty="0" smtClean="0"/>
              <a:t>Adjunta</a:t>
            </a:r>
            <a:r>
              <a:rPr lang="es-PA" sz="1400" dirty="0"/>
              <a:t/>
            </a:r>
            <a:br>
              <a:rPr lang="es-PA" sz="1400" dirty="0"/>
            </a:br>
            <a:r>
              <a:rPr lang="es-PA" sz="1400" b="1" dirty="0"/>
              <a:t>Programa de las Naciones Unidas para el Medio </a:t>
            </a:r>
            <a:r>
              <a:rPr lang="es-PA" sz="1400" b="1" dirty="0" smtClean="0"/>
              <a:t>Ambiente</a:t>
            </a:r>
            <a:r>
              <a:rPr lang="es-PA" sz="1400" b="1" dirty="0"/>
              <a:t/>
            </a:r>
            <a:br>
              <a:rPr lang="es-PA" sz="1400" b="1" dirty="0"/>
            </a:br>
            <a:r>
              <a:rPr lang="es-PA" sz="1400" b="1" dirty="0"/>
              <a:t>Oficina Regional para América Latina y el </a:t>
            </a:r>
            <a:r>
              <a:rPr lang="es-PA" sz="1400" b="1" dirty="0" smtClean="0"/>
              <a:t>Caribe</a:t>
            </a:r>
            <a:endParaRPr lang="en-GB" sz="1400" b="1" dirty="0"/>
          </a:p>
        </p:txBody>
      </p:sp>
      <p:pic>
        <p:nvPicPr>
          <p:cNvPr id="4101" name="Picture 2"/>
          <p:cNvPicPr>
            <a:picLocks noChangeAspect="1"/>
          </p:cNvPicPr>
          <p:nvPr/>
        </p:nvPicPr>
        <p:blipFill>
          <a:blip r:embed="rId2" cstate="print"/>
          <a:srcRect/>
          <a:stretch>
            <a:fillRect/>
          </a:stretch>
        </p:blipFill>
        <p:spPr bwMode="auto">
          <a:xfrm>
            <a:off x="395288" y="260350"/>
            <a:ext cx="6629400" cy="93640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Buenas Prácticas en las Naciones Unidas</a:t>
            </a:r>
            <a:endParaRPr lang="en-US" dirty="0"/>
          </a:p>
        </p:txBody>
      </p:sp>
      <p:sp>
        <p:nvSpPr>
          <p:cNvPr id="3" name="Content Placeholder 2"/>
          <p:cNvSpPr>
            <a:spLocks noGrp="1"/>
          </p:cNvSpPr>
          <p:nvPr>
            <p:ph idx="1"/>
          </p:nvPr>
        </p:nvSpPr>
        <p:spPr>
          <a:xfrm>
            <a:off x="457200" y="1600200"/>
            <a:ext cx="6923112" cy="4525963"/>
          </a:xfrm>
        </p:spPr>
        <p:txBody>
          <a:bodyPr/>
          <a:lstStyle/>
          <a:p>
            <a:pPr algn="just"/>
            <a:r>
              <a:rPr lang="es-MX" sz="2400" dirty="0" smtClean="0"/>
              <a:t>Inspecciones de UNICEF sobre el trabajo infantil, salud y seguridad. </a:t>
            </a:r>
          </a:p>
          <a:p>
            <a:pPr algn="just"/>
            <a:r>
              <a:rPr lang="es-MX" sz="2400" dirty="0" err="1" smtClean="0"/>
              <a:t>Elaboracion</a:t>
            </a:r>
            <a:r>
              <a:rPr lang="es-MX" sz="2400" dirty="0" smtClean="0"/>
              <a:t> de </a:t>
            </a:r>
            <a:r>
              <a:rPr lang="es-MX" sz="2400" dirty="0" err="1" smtClean="0"/>
              <a:t>guias</a:t>
            </a:r>
            <a:r>
              <a:rPr lang="es-MX" sz="2400" dirty="0" smtClean="0"/>
              <a:t> para proveedores</a:t>
            </a:r>
          </a:p>
          <a:p>
            <a:pPr algn="just">
              <a:buNone/>
            </a:pPr>
            <a:r>
              <a:rPr lang="es-MX" sz="2400" dirty="0" smtClean="0"/>
              <a:t>	http://www.greeningtheblue.org/resources/procurement</a:t>
            </a:r>
          </a:p>
          <a:p>
            <a:pPr algn="just"/>
            <a:r>
              <a:rPr lang="es-MX" sz="2400" dirty="0" smtClean="0"/>
              <a:t>Auditoría ambiental en la matriz del PNUMA (</a:t>
            </a:r>
            <a:r>
              <a:rPr lang="es-MX" sz="2400" dirty="0" err="1" smtClean="0"/>
              <a:t>Gigiri</a:t>
            </a:r>
            <a:r>
              <a:rPr lang="es-MX" sz="2400" dirty="0" smtClean="0"/>
              <a:t> – Nairobi)</a:t>
            </a:r>
          </a:p>
          <a:p>
            <a:pPr algn="just"/>
            <a:r>
              <a:rPr lang="es-MX" sz="2400" dirty="0" smtClean="0"/>
              <a:t>Las renovaciones de la UNESCO, el PNUMA y del FIDA incluyen consideraciones medioambientales y de ahorro de energía</a:t>
            </a:r>
          </a:p>
          <a:p>
            <a:pPr algn="just"/>
            <a:r>
              <a:rPr lang="es-MX" sz="2400" dirty="0" smtClean="0"/>
              <a:t>Transición hacia energías renovables en las agencias de Roma (el FIDA, la FAO y el PMA)</a:t>
            </a:r>
            <a:endParaRPr lang="es-MX" sz="2400" dirty="0"/>
          </a:p>
        </p:txBody>
      </p:sp>
    </p:spTree>
    <p:extLst>
      <p:ext uri="{BB962C8B-B14F-4D97-AF65-F5344CB8AC3E}">
        <p14:creationId xmlns:p14="http://schemas.microsoft.com/office/powerpoint/2010/main" xmlns="" val="1450104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Proyecto de Compras Públicas Sostenibles del PNUMA</a:t>
            </a:r>
            <a:endParaRPr lang="en-US" dirty="0"/>
          </a:p>
        </p:txBody>
      </p:sp>
      <p:sp>
        <p:nvSpPr>
          <p:cNvPr id="3" name="Content Placeholder 2"/>
          <p:cNvSpPr>
            <a:spLocks noGrp="1"/>
          </p:cNvSpPr>
          <p:nvPr>
            <p:ph idx="1"/>
          </p:nvPr>
        </p:nvSpPr>
        <p:spPr>
          <a:xfrm>
            <a:off x="457200" y="1600200"/>
            <a:ext cx="6851104" cy="4525963"/>
          </a:xfrm>
        </p:spPr>
        <p:txBody>
          <a:bodyPr/>
          <a:lstStyle/>
          <a:p>
            <a:endParaRPr lang="en-US" dirty="0" smtClean="0"/>
          </a:p>
          <a:p>
            <a:r>
              <a:rPr lang="en-US" dirty="0" err="1" smtClean="0"/>
              <a:t>Objetivos</a:t>
            </a:r>
            <a:r>
              <a:rPr lang="en-US" dirty="0" smtClean="0"/>
              <a:t>:</a:t>
            </a:r>
          </a:p>
          <a:p>
            <a:pPr lvl="1" algn="just"/>
            <a:r>
              <a:rPr lang="es-ES" dirty="0"/>
              <a:t>Creación de un grupo de expertos en compras públicas sostenibles</a:t>
            </a:r>
            <a:r>
              <a:rPr lang="es-ES" dirty="0" smtClean="0"/>
              <a:t>;</a:t>
            </a:r>
          </a:p>
          <a:p>
            <a:pPr lvl="1" algn="just"/>
            <a:endParaRPr lang="es-ES" dirty="0"/>
          </a:p>
          <a:p>
            <a:pPr lvl="1" algn="just"/>
            <a:r>
              <a:rPr lang="es-ES" dirty="0"/>
              <a:t>Ayudar a los países en el desarrollo de políticas y planes de acción de compras públicas sostenibles </a:t>
            </a:r>
            <a:endParaRPr lang="es-ES" dirty="0" smtClean="0"/>
          </a:p>
        </p:txBody>
      </p:sp>
    </p:spTree>
    <p:extLst>
      <p:ext uri="{BB962C8B-B14F-4D97-AF65-F5344CB8AC3E}">
        <p14:creationId xmlns:p14="http://schemas.microsoft.com/office/powerpoint/2010/main" xmlns="" val="1557164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Países Piloto</a:t>
            </a:r>
            <a:endParaRPr lang="es-MX" dirty="0"/>
          </a:p>
        </p:txBody>
      </p:sp>
      <p:grpSp>
        <p:nvGrpSpPr>
          <p:cNvPr id="4" name="Group 64"/>
          <p:cNvGrpSpPr>
            <a:grpSpLocks/>
          </p:cNvGrpSpPr>
          <p:nvPr/>
        </p:nvGrpSpPr>
        <p:grpSpPr bwMode="auto">
          <a:xfrm>
            <a:off x="0" y="1628800"/>
            <a:ext cx="7524328" cy="4320480"/>
            <a:chOff x="983356" y="1368101"/>
            <a:chExt cx="7361368" cy="4091330"/>
          </a:xfrm>
        </p:grpSpPr>
        <p:sp>
          <p:nvSpPr>
            <p:cNvPr id="5" name="Freeform 39"/>
            <p:cNvSpPr>
              <a:spLocks/>
            </p:cNvSpPr>
            <p:nvPr/>
          </p:nvSpPr>
          <p:spPr bwMode="auto">
            <a:xfrm>
              <a:off x="4057334" y="2431990"/>
              <a:ext cx="103365" cy="121384"/>
            </a:xfrm>
            <a:custGeom>
              <a:avLst/>
              <a:gdLst>
                <a:gd name="T0" fmla="*/ 0 w 46"/>
                <a:gd name="T1" fmla="*/ 2147483647 h 34"/>
                <a:gd name="T2" fmla="*/ 2147483647 w 46"/>
                <a:gd name="T3" fmla="*/ 2147483647 h 34"/>
                <a:gd name="T4" fmla="*/ 2147483647 w 46"/>
                <a:gd name="T5" fmla="*/ 2147483647 h 34"/>
                <a:gd name="T6" fmla="*/ 2147483647 w 46"/>
                <a:gd name="T7" fmla="*/ 2147483647 h 34"/>
                <a:gd name="T8" fmla="*/ 2147483647 w 46"/>
                <a:gd name="T9" fmla="*/ 0 h 34"/>
                <a:gd name="T10" fmla="*/ 2147483647 w 46"/>
                <a:gd name="T11" fmla="*/ 0 h 34"/>
                <a:gd name="T12" fmla="*/ 2147483647 w 46"/>
                <a:gd name="T13" fmla="*/ 2147483647 h 34"/>
                <a:gd name="T14" fmla="*/ 0 w 46"/>
                <a:gd name="T15" fmla="*/ 2147483647 h 34"/>
                <a:gd name="T16" fmla="*/ 0 w 46"/>
                <a:gd name="T17" fmla="*/ 2147483647 h 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
                <a:gd name="T28" fmla="*/ 0 h 34"/>
                <a:gd name="T29" fmla="*/ 46 w 46"/>
                <a:gd name="T30" fmla="*/ 34 h 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 h="34">
                  <a:moveTo>
                    <a:pt x="0" y="34"/>
                  </a:moveTo>
                  <a:lnTo>
                    <a:pt x="32" y="28"/>
                  </a:lnTo>
                  <a:lnTo>
                    <a:pt x="46" y="24"/>
                  </a:lnTo>
                  <a:lnTo>
                    <a:pt x="38" y="12"/>
                  </a:lnTo>
                  <a:lnTo>
                    <a:pt x="46" y="0"/>
                  </a:lnTo>
                  <a:lnTo>
                    <a:pt x="32" y="0"/>
                  </a:lnTo>
                  <a:lnTo>
                    <a:pt x="8" y="6"/>
                  </a:lnTo>
                  <a:lnTo>
                    <a:pt x="0" y="12"/>
                  </a:lnTo>
                  <a:lnTo>
                    <a:pt x="0" y="34"/>
                  </a:lnTo>
                  <a:close/>
                </a:path>
              </a:pathLst>
            </a:custGeom>
            <a:solidFill>
              <a:srgbClr val="A1C6E7"/>
            </a:solidFill>
            <a:ln w="9525">
              <a:noFill/>
              <a:round/>
              <a:headEnd/>
              <a:tailEnd/>
            </a:ln>
          </p:spPr>
          <p:txBody>
            <a:bodyPr/>
            <a:lstStyle/>
            <a:p>
              <a:endParaRPr lang="en-US"/>
            </a:p>
          </p:txBody>
        </p:sp>
        <p:sp>
          <p:nvSpPr>
            <p:cNvPr id="6" name="Freeform 40"/>
            <p:cNvSpPr>
              <a:spLocks/>
            </p:cNvSpPr>
            <p:nvPr/>
          </p:nvSpPr>
          <p:spPr bwMode="auto">
            <a:xfrm>
              <a:off x="7373994" y="3802907"/>
              <a:ext cx="543789" cy="264187"/>
            </a:xfrm>
            <a:custGeom>
              <a:avLst/>
              <a:gdLst>
                <a:gd name="T0" fmla="*/ 2147483647 w 242"/>
                <a:gd name="T1" fmla="*/ 2147483647 h 74"/>
                <a:gd name="T2" fmla="*/ 2147483647 w 242"/>
                <a:gd name="T3" fmla="*/ 2147483647 h 74"/>
                <a:gd name="T4" fmla="*/ 2147483647 w 242"/>
                <a:gd name="T5" fmla="*/ 2147483647 h 74"/>
                <a:gd name="T6" fmla="*/ 2147483647 w 242"/>
                <a:gd name="T7" fmla="*/ 2147483647 h 74"/>
                <a:gd name="T8" fmla="*/ 2147483647 w 242"/>
                <a:gd name="T9" fmla="*/ 2147483647 h 74"/>
                <a:gd name="T10" fmla="*/ 2147483647 w 242"/>
                <a:gd name="T11" fmla="*/ 2147483647 h 74"/>
                <a:gd name="T12" fmla="*/ 2147483647 w 242"/>
                <a:gd name="T13" fmla="*/ 2147483647 h 74"/>
                <a:gd name="T14" fmla="*/ 2147483647 w 242"/>
                <a:gd name="T15" fmla="*/ 2147483647 h 74"/>
                <a:gd name="T16" fmla="*/ 2147483647 w 242"/>
                <a:gd name="T17" fmla="*/ 2147483647 h 74"/>
                <a:gd name="T18" fmla="*/ 2147483647 w 242"/>
                <a:gd name="T19" fmla="*/ 0 h 74"/>
                <a:gd name="T20" fmla="*/ 0 w 242"/>
                <a:gd name="T21" fmla="*/ 2147483647 h 74"/>
                <a:gd name="T22" fmla="*/ 2147483647 w 242"/>
                <a:gd name="T23" fmla="*/ 2147483647 h 74"/>
                <a:gd name="T24" fmla="*/ 2147483647 w 242"/>
                <a:gd name="T25" fmla="*/ 2147483647 h 74"/>
                <a:gd name="T26" fmla="*/ 2147483647 w 242"/>
                <a:gd name="T27" fmla="*/ 2147483647 h 74"/>
                <a:gd name="T28" fmla="*/ 2147483647 w 242"/>
                <a:gd name="T29" fmla="*/ 2147483647 h 74"/>
                <a:gd name="T30" fmla="*/ 2147483647 w 242"/>
                <a:gd name="T31" fmla="*/ 2147483647 h 74"/>
                <a:gd name="T32" fmla="*/ 2147483647 w 242"/>
                <a:gd name="T33" fmla="*/ 2147483647 h 74"/>
                <a:gd name="T34" fmla="*/ 2147483647 w 242"/>
                <a:gd name="T35" fmla="*/ 2147483647 h 74"/>
                <a:gd name="T36" fmla="*/ 2147483647 w 242"/>
                <a:gd name="T37" fmla="*/ 2147483647 h 74"/>
                <a:gd name="T38" fmla="*/ 2147483647 w 242"/>
                <a:gd name="T39" fmla="*/ 2147483647 h 74"/>
                <a:gd name="T40" fmla="*/ 2147483647 w 242"/>
                <a:gd name="T41" fmla="*/ 2147483647 h 74"/>
                <a:gd name="T42" fmla="*/ 2147483647 w 242"/>
                <a:gd name="T43" fmla="*/ 2147483647 h 74"/>
                <a:gd name="T44" fmla="*/ 2147483647 w 242"/>
                <a:gd name="T45" fmla="*/ 2147483647 h 74"/>
                <a:gd name="T46" fmla="*/ 2147483647 w 242"/>
                <a:gd name="T47" fmla="*/ 2147483647 h 74"/>
                <a:gd name="T48" fmla="*/ 2147483647 w 242"/>
                <a:gd name="T49" fmla="*/ 2147483647 h 74"/>
                <a:gd name="T50" fmla="*/ 2147483647 w 242"/>
                <a:gd name="T51" fmla="*/ 2147483647 h 74"/>
                <a:gd name="T52" fmla="*/ 2147483647 w 242"/>
                <a:gd name="T53" fmla="*/ 2147483647 h 74"/>
                <a:gd name="T54" fmla="*/ 2147483647 w 242"/>
                <a:gd name="T55" fmla="*/ 2147483647 h 74"/>
                <a:gd name="T56" fmla="*/ 2147483647 w 242"/>
                <a:gd name="T57" fmla="*/ 2147483647 h 74"/>
                <a:gd name="T58" fmla="*/ 2147483647 w 242"/>
                <a:gd name="T59" fmla="*/ 2147483647 h 74"/>
                <a:gd name="T60" fmla="*/ 2147483647 w 242"/>
                <a:gd name="T61" fmla="*/ 2147483647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42"/>
                <a:gd name="T94" fmla="*/ 0 h 74"/>
                <a:gd name="T95" fmla="*/ 242 w 242"/>
                <a:gd name="T96" fmla="*/ 74 h 7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42" h="74">
                  <a:moveTo>
                    <a:pt x="196" y="34"/>
                  </a:moveTo>
                  <a:lnTo>
                    <a:pt x="182" y="28"/>
                  </a:lnTo>
                  <a:lnTo>
                    <a:pt x="158" y="22"/>
                  </a:lnTo>
                  <a:lnTo>
                    <a:pt x="136" y="18"/>
                  </a:lnTo>
                  <a:lnTo>
                    <a:pt x="90" y="18"/>
                  </a:lnTo>
                  <a:lnTo>
                    <a:pt x="76" y="12"/>
                  </a:lnTo>
                  <a:lnTo>
                    <a:pt x="60" y="18"/>
                  </a:lnTo>
                  <a:lnTo>
                    <a:pt x="52" y="18"/>
                  </a:lnTo>
                  <a:lnTo>
                    <a:pt x="30" y="12"/>
                  </a:lnTo>
                  <a:lnTo>
                    <a:pt x="22" y="0"/>
                  </a:lnTo>
                  <a:lnTo>
                    <a:pt x="0" y="6"/>
                  </a:lnTo>
                  <a:lnTo>
                    <a:pt x="14" y="12"/>
                  </a:lnTo>
                  <a:lnTo>
                    <a:pt x="30" y="22"/>
                  </a:lnTo>
                  <a:lnTo>
                    <a:pt x="52" y="34"/>
                  </a:lnTo>
                  <a:lnTo>
                    <a:pt x="82" y="34"/>
                  </a:lnTo>
                  <a:lnTo>
                    <a:pt x="82" y="46"/>
                  </a:lnTo>
                  <a:lnTo>
                    <a:pt x="106" y="52"/>
                  </a:lnTo>
                  <a:lnTo>
                    <a:pt x="128" y="58"/>
                  </a:lnTo>
                  <a:lnTo>
                    <a:pt x="158" y="58"/>
                  </a:lnTo>
                  <a:lnTo>
                    <a:pt x="166" y="46"/>
                  </a:lnTo>
                  <a:lnTo>
                    <a:pt x="188" y="52"/>
                  </a:lnTo>
                  <a:lnTo>
                    <a:pt x="204" y="58"/>
                  </a:lnTo>
                  <a:lnTo>
                    <a:pt x="196" y="68"/>
                  </a:lnTo>
                  <a:lnTo>
                    <a:pt x="196" y="74"/>
                  </a:lnTo>
                  <a:lnTo>
                    <a:pt x="212" y="64"/>
                  </a:lnTo>
                  <a:lnTo>
                    <a:pt x="228" y="74"/>
                  </a:lnTo>
                  <a:lnTo>
                    <a:pt x="242" y="64"/>
                  </a:lnTo>
                  <a:lnTo>
                    <a:pt x="212" y="58"/>
                  </a:lnTo>
                  <a:lnTo>
                    <a:pt x="204" y="46"/>
                  </a:lnTo>
                  <a:lnTo>
                    <a:pt x="212" y="34"/>
                  </a:lnTo>
                  <a:lnTo>
                    <a:pt x="196" y="34"/>
                  </a:lnTo>
                  <a:close/>
                </a:path>
              </a:pathLst>
            </a:custGeom>
            <a:solidFill>
              <a:srgbClr val="A1C6E7"/>
            </a:solidFill>
            <a:ln w="9525">
              <a:noFill/>
              <a:round/>
              <a:headEnd/>
              <a:tailEnd/>
            </a:ln>
          </p:spPr>
          <p:txBody>
            <a:bodyPr/>
            <a:lstStyle/>
            <a:p>
              <a:endParaRPr lang="en-US"/>
            </a:p>
          </p:txBody>
        </p:sp>
        <p:sp>
          <p:nvSpPr>
            <p:cNvPr id="7" name="Freeform 41"/>
            <p:cNvSpPr>
              <a:spLocks/>
            </p:cNvSpPr>
            <p:nvPr/>
          </p:nvSpPr>
          <p:spPr bwMode="auto">
            <a:xfrm>
              <a:off x="3904534" y="2938943"/>
              <a:ext cx="1586425" cy="1827890"/>
            </a:xfrm>
            <a:custGeom>
              <a:avLst/>
              <a:gdLst>
                <a:gd name="T0" fmla="*/ 2147483647 w 706"/>
                <a:gd name="T1" fmla="*/ 2147483647 h 512"/>
                <a:gd name="T2" fmla="*/ 2147483647 w 706"/>
                <a:gd name="T3" fmla="*/ 2147483647 h 512"/>
                <a:gd name="T4" fmla="*/ 2147483647 w 706"/>
                <a:gd name="T5" fmla="*/ 2147483647 h 512"/>
                <a:gd name="T6" fmla="*/ 2147483647 w 706"/>
                <a:gd name="T7" fmla="*/ 2147483647 h 512"/>
                <a:gd name="T8" fmla="*/ 2147483647 w 706"/>
                <a:gd name="T9" fmla="*/ 2147483647 h 512"/>
                <a:gd name="T10" fmla="*/ 2147483647 w 706"/>
                <a:gd name="T11" fmla="*/ 0 h 512"/>
                <a:gd name="T12" fmla="*/ 2147483647 w 706"/>
                <a:gd name="T13" fmla="*/ 2147483647 h 512"/>
                <a:gd name="T14" fmla="*/ 2147483647 w 706"/>
                <a:gd name="T15" fmla="*/ 2147483647 h 512"/>
                <a:gd name="T16" fmla="*/ 2147483647 w 706"/>
                <a:gd name="T17" fmla="*/ 2147483647 h 512"/>
                <a:gd name="T18" fmla="*/ 2147483647 w 706"/>
                <a:gd name="T19" fmla="*/ 2147483647 h 512"/>
                <a:gd name="T20" fmla="*/ 2147483647 w 706"/>
                <a:gd name="T21" fmla="*/ 2147483647 h 512"/>
                <a:gd name="T22" fmla="*/ 2147483647 w 706"/>
                <a:gd name="T23" fmla="*/ 2147483647 h 512"/>
                <a:gd name="T24" fmla="*/ 2147483647 w 706"/>
                <a:gd name="T25" fmla="*/ 2147483647 h 512"/>
                <a:gd name="T26" fmla="*/ 0 w 706"/>
                <a:gd name="T27" fmla="*/ 2147483647 h 512"/>
                <a:gd name="T28" fmla="*/ 2147483647 w 706"/>
                <a:gd name="T29" fmla="*/ 2147483647 h 512"/>
                <a:gd name="T30" fmla="*/ 2147483647 w 706"/>
                <a:gd name="T31" fmla="*/ 2147483647 h 512"/>
                <a:gd name="T32" fmla="*/ 2147483647 w 706"/>
                <a:gd name="T33" fmla="*/ 2147483647 h 512"/>
                <a:gd name="T34" fmla="*/ 2147483647 w 706"/>
                <a:gd name="T35" fmla="*/ 2147483647 h 512"/>
                <a:gd name="T36" fmla="*/ 2147483647 w 706"/>
                <a:gd name="T37" fmla="*/ 2147483647 h 512"/>
                <a:gd name="T38" fmla="*/ 2147483647 w 706"/>
                <a:gd name="T39" fmla="*/ 2147483647 h 512"/>
                <a:gd name="T40" fmla="*/ 2147483647 w 706"/>
                <a:gd name="T41" fmla="*/ 2147483647 h 512"/>
                <a:gd name="T42" fmla="*/ 2147483647 w 706"/>
                <a:gd name="T43" fmla="*/ 2147483647 h 512"/>
                <a:gd name="T44" fmla="*/ 2147483647 w 706"/>
                <a:gd name="T45" fmla="*/ 2147483647 h 512"/>
                <a:gd name="T46" fmla="*/ 2147483647 w 706"/>
                <a:gd name="T47" fmla="*/ 2147483647 h 512"/>
                <a:gd name="T48" fmla="*/ 2147483647 w 706"/>
                <a:gd name="T49" fmla="*/ 2147483647 h 512"/>
                <a:gd name="T50" fmla="*/ 2147483647 w 706"/>
                <a:gd name="T51" fmla="*/ 2147483647 h 512"/>
                <a:gd name="T52" fmla="*/ 2147483647 w 706"/>
                <a:gd name="T53" fmla="*/ 2147483647 h 512"/>
                <a:gd name="T54" fmla="*/ 2147483647 w 706"/>
                <a:gd name="T55" fmla="*/ 2147483647 h 512"/>
                <a:gd name="T56" fmla="*/ 2147483647 w 706"/>
                <a:gd name="T57" fmla="*/ 2147483647 h 512"/>
                <a:gd name="T58" fmla="*/ 2147483647 w 706"/>
                <a:gd name="T59" fmla="*/ 2147483647 h 512"/>
                <a:gd name="T60" fmla="*/ 2147483647 w 706"/>
                <a:gd name="T61" fmla="*/ 2147483647 h 512"/>
                <a:gd name="T62" fmla="*/ 2147483647 w 706"/>
                <a:gd name="T63" fmla="*/ 2147483647 h 512"/>
                <a:gd name="T64" fmla="*/ 2147483647 w 706"/>
                <a:gd name="T65" fmla="*/ 2147483647 h 512"/>
                <a:gd name="T66" fmla="*/ 2147483647 w 706"/>
                <a:gd name="T67" fmla="*/ 2147483647 h 512"/>
                <a:gd name="T68" fmla="*/ 2147483647 w 706"/>
                <a:gd name="T69" fmla="*/ 2147483647 h 512"/>
                <a:gd name="T70" fmla="*/ 2147483647 w 706"/>
                <a:gd name="T71" fmla="*/ 2147483647 h 512"/>
                <a:gd name="T72" fmla="*/ 2147483647 w 706"/>
                <a:gd name="T73" fmla="*/ 2147483647 h 512"/>
                <a:gd name="T74" fmla="*/ 2147483647 w 706"/>
                <a:gd name="T75" fmla="*/ 2147483647 h 512"/>
                <a:gd name="T76" fmla="*/ 2147483647 w 706"/>
                <a:gd name="T77" fmla="*/ 2147483647 h 512"/>
                <a:gd name="T78" fmla="*/ 2147483647 w 706"/>
                <a:gd name="T79" fmla="*/ 2147483647 h 512"/>
                <a:gd name="T80" fmla="*/ 2147483647 w 706"/>
                <a:gd name="T81" fmla="*/ 2147483647 h 512"/>
                <a:gd name="T82" fmla="*/ 2147483647 w 706"/>
                <a:gd name="T83" fmla="*/ 2147483647 h 512"/>
                <a:gd name="T84" fmla="*/ 2147483647 w 706"/>
                <a:gd name="T85" fmla="*/ 2147483647 h 512"/>
                <a:gd name="T86" fmla="*/ 2147483647 w 706"/>
                <a:gd name="T87" fmla="*/ 2147483647 h 512"/>
                <a:gd name="T88" fmla="*/ 2147483647 w 706"/>
                <a:gd name="T89" fmla="*/ 2147483647 h 512"/>
                <a:gd name="T90" fmla="*/ 2147483647 w 706"/>
                <a:gd name="T91" fmla="*/ 2147483647 h 512"/>
                <a:gd name="T92" fmla="*/ 2147483647 w 706"/>
                <a:gd name="T93" fmla="*/ 2147483647 h 512"/>
                <a:gd name="T94" fmla="*/ 2147483647 w 706"/>
                <a:gd name="T95" fmla="*/ 2147483647 h 512"/>
                <a:gd name="T96" fmla="*/ 2147483647 w 706"/>
                <a:gd name="T97" fmla="*/ 2147483647 h 512"/>
                <a:gd name="T98" fmla="*/ 2147483647 w 706"/>
                <a:gd name="T99" fmla="*/ 2147483647 h 51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06"/>
                <a:gd name="T151" fmla="*/ 0 h 512"/>
                <a:gd name="T152" fmla="*/ 706 w 706"/>
                <a:gd name="T153" fmla="*/ 512 h 51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06" h="512">
                  <a:moveTo>
                    <a:pt x="490" y="50"/>
                  </a:moveTo>
                  <a:lnTo>
                    <a:pt x="458" y="40"/>
                  </a:lnTo>
                  <a:lnTo>
                    <a:pt x="434" y="40"/>
                  </a:lnTo>
                  <a:lnTo>
                    <a:pt x="422" y="38"/>
                  </a:lnTo>
                  <a:lnTo>
                    <a:pt x="402" y="38"/>
                  </a:lnTo>
                  <a:lnTo>
                    <a:pt x="388" y="30"/>
                  </a:lnTo>
                  <a:lnTo>
                    <a:pt x="372" y="58"/>
                  </a:lnTo>
                  <a:lnTo>
                    <a:pt x="336" y="42"/>
                  </a:lnTo>
                  <a:lnTo>
                    <a:pt x="308" y="30"/>
                  </a:lnTo>
                  <a:lnTo>
                    <a:pt x="260" y="30"/>
                  </a:lnTo>
                  <a:lnTo>
                    <a:pt x="280" y="20"/>
                  </a:lnTo>
                  <a:lnTo>
                    <a:pt x="290" y="0"/>
                  </a:lnTo>
                  <a:lnTo>
                    <a:pt x="274" y="0"/>
                  </a:lnTo>
                  <a:lnTo>
                    <a:pt x="244" y="8"/>
                  </a:lnTo>
                  <a:lnTo>
                    <a:pt x="198" y="8"/>
                  </a:lnTo>
                  <a:lnTo>
                    <a:pt x="174" y="18"/>
                  </a:lnTo>
                  <a:lnTo>
                    <a:pt x="118" y="18"/>
                  </a:lnTo>
                  <a:lnTo>
                    <a:pt x="118" y="36"/>
                  </a:lnTo>
                  <a:lnTo>
                    <a:pt x="98" y="36"/>
                  </a:lnTo>
                  <a:lnTo>
                    <a:pt x="84" y="46"/>
                  </a:lnTo>
                  <a:lnTo>
                    <a:pt x="84" y="64"/>
                  </a:lnTo>
                  <a:lnTo>
                    <a:pt x="68" y="70"/>
                  </a:lnTo>
                  <a:lnTo>
                    <a:pt x="46" y="82"/>
                  </a:lnTo>
                  <a:lnTo>
                    <a:pt x="22" y="104"/>
                  </a:lnTo>
                  <a:lnTo>
                    <a:pt x="16" y="128"/>
                  </a:lnTo>
                  <a:lnTo>
                    <a:pt x="22" y="144"/>
                  </a:lnTo>
                  <a:lnTo>
                    <a:pt x="22" y="162"/>
                  </a:lnTo>
                  <a:lnTo>
                    <a:pt x="0" y="168"/>
                  </a:lnTo>
                  <a:lnTo>
                    <a:pt x="22" y="178"/>
                  </a:lnTo>
                  <a:lnTo>
                    <a:pt x="22" y="190"/>
                  </a:lnTo>
                  <a:lnTo>
                    <a:pt x="46" y="196"/>
                  </a:lnTo>
                  <a:lnTo>
                    <a:pt x="54" y="214"/>
                  </a:lnTo>
                  <a:lnTo>
                    <a:pt x="68" y="218"/>
                  </a:lnTo>
                  <a:lnTo>
                    <a:pt x="84" y="230"/>
                  </a:lnTo>
                  <a:lnTo>
                    <a:pt x="100" y="236"/>
                  </a:lnTo>
                  <a:lnTo>
                    <a:pt x="146" y="236"/>
                  </a:lnTo>
                  <a:lnTo>
                    <a:pt x="188" y="230"/>
                  </a:lnTo>
                  <a:lnTo>
                    <a:pt x="214" y="224"/>
                  </a:lnTo>
                  <a:lnTo>
                    <a:pt x="236" y="224"/>
                  </a:lnTo>
                  <a:lnTo>
                    <a:pt x="236" y="236"/>
                  </a:lnTo>
                  <a:lnTo>
                    <a:pt x="282" y="236"/>
                  </a:lnTo>
                  <a:lnTo>
                    <a:pt x="288" y="248"/>
                  </a:lnTo>
                  <a:lnTo>
                    <a:pt x="282" y="264"/>
                  </a:lnTo>
                  <a:lnTo>
                    <a:pt x="288" y="282"/>
                  </a:lnTo>
                  <a:lnTo>
                    <a:pt x="304" y="288"/>
                  </a:lnTo>
                  <a:lnTo>
                    <a:pt x="320" y="294"/>
                  </a:lnTo>
                  <a:lnTo>
                    <a:pt x="320" y="328"/>
                  </a:lnTo>
                  <a:lnTo>
                    <a:pt x="334" y="344"/>
                  </a:lnTo>
                  <a:lnTo>
                    <a:pt x="328" y="362"/>
                  </a:lnTo>
                  <a:lnTo>
                    <a:pt x="328" y="374"/>
                  </a:lnTo>
                  <a:lnTo>
                    <a:pt x="320" y="392"/>
                  </a:lnTo>
                  <a:lnTo>
                    <a:pt x="328" y="402"/>
                  </a:lnTo>
                  <a:lnTo>
                    <a:pt x="350" y="420"/>
                  </a:lnTo>
                  <a:lnTo>
                    <a:pt x="342" y="430"/>
                  </a:lnTo>
                  <a:lnTo>
                    <a:pt x="358" y="436"/>
                  </a:lnTo>
                  <a:lnTo>
                    <a:pt x="358" y="448"/>
                  </a:lnTo>
                  <a:lnTo>
                    <a:pt x="366" y="460"/>
                  </a:lnTo>
                  <a:lnTo>
                    <a:pt x="372" y="478"/>
                  </a:lnTo>
                  <a:lnTo>
                    <a:pt x="388" y="494"/>
                  </a:lnTo>
                  <a:lnTo>
                    <a:pt x="388" y="506"/>
                  </a:lnTo>
                  <a:lnTo>
                    <a:pt x="410" y="512"/>
                  </a:lnTo>
                  <a:lnTo>
                    <a:pt x="464" y="512"/>
                  </a:lnTo>
                  <a:lnTo>
                    <a:pt x="494" y="500"/>
                  </a:lnTo>
                  <a:lnTo>
                    <a:pt x="510" y="482"/>
                  </a:lnTo>
                  <a:lnTo>
                    <a:pt x="524" y="466"/>
                  </a:lnTo>
                  <a:lnTo>
                    <a:pt x="532" y="454"/>
                  </a:lnTo>
                  <a:lnTo>
                    <a:pt x="540" y="442"/>
                  </a:lnTo>
                  <a:lnTo>
                    <a:pt x="556" y="426"/>
                  </a:lnTo>
                  <a:lnTo>
                    <a:pt x="556" y="408"/>
                  </a:lnTo>
                  <a:lnTo>
                    <a:pt x="570" y="392"/>
                  </a:lnTo>
                  <a:lnTo>
                    <a:pt x="586" y="386"/>
                  </a:lnTo>
                  <a:lnTo>
                    <a:pt x="600" y="374"/>
                  </a:lnTo>
                  <a:lnTo>
                    <a:pt x="616" y="362"/>
                  </a:lnTo>
                  <a:lnTo>
                    <a:pt x="600" y="340"/>
                  </a:lnTo>
                  <a:lnTo>
                    <a:pt x="592" y="322"/>
                  </a:lnTo>
                  <a:lnTo>
                    <a:pt x="592" y="300"/>
                  </a:lnTo>
                  <a:lnTo>
                    <a:pt x="600" y="282"/>
                  </a:lnTo>
                  <a:lnTo>
                    <a:pt x="624" y="260"/>
                  </a:lnTo>
                  <a:lnTo>
                    <a:pt x="646" y="248"/>
                  </a:lnTo>
                  <a:lnTo>
                    <a:pt x="670" y="230"/>
                  </a:lnTo>
                  <a:lnTo>
                    <a:pt x="684" y="214"/>
                  </a:lnTo>
                  <a:lnTo>
                    <a:pt x="698" y="196"/>
                  </a:lnTo>
                  <a:lnTo>
                    <a:pt x="706" y="178"/>
                  </a:lnTo>
                  <a:lnTo>
                    <a:pt x="692" y="178"/>
                  </a:lnTo>
                  <a:lnTo>
                    <a:pt x="662" y="184"/>
                  </a:lnTo>
                  <a:lnTo>
                    <a:pt x="638" y="196"/>
                  </a:lnTo>
                  <a:lnTo>
                    <a:pt x="624" y="190"/>
                  </a:lnTo>
                  <a:lnTo>
                    <a:pt x="616" y="172"/>
                  </a:lnTo>
                  <a:lnTo>
                    <a:pt x="600" y="168"/>
                  </a:lnTo>
                  <a:lnTo>
                    <a:pt x="592" y="156"/>
                  </a:lnTo>
                  <a:lnTo>
                    <a:pt x="578" y="140"/>
                  </a:lnTo>
                  <a:lnTo>
                    <a:pt x="562" y="128"/>
                  </a:lnTo>
                  <a:lnTo>
                    <a:pt x="548" y="116"/>
                  </a:lnTo>
                  <a:lnTo>
                    <a:pt x="532" y="110"/>
                  </a:lnTo>
                  <a:lnTo>
                    <a:pt x="532" y="98"/>
                  </a:lnTo>
                  <a:lnTo>
                    <a:pt x="524" y="82"/>
                  </a:lnTo>
                  <a:lnTo>
                    <a:pt x="510" y="64"/>
                  </a:lnTo>
                  <a:lnTo>
                    <a:pt x="502" y="54"/>
                  </a:lnTo>
                  <a:lnTo>
                    <a:pt x="494" y="46"/>
                  </a:lnTo>
                  <a:lnTo>
                    <a:pt x="490" y="50"/>
                  </a:lnTo>
                  <a:close/>
                </a:path>
              </a:pathLst>
            </a:custGeom>
            <a:solidFill>
              <a:srgbClr val="A1C6E7"/>
            </a:solidFill>
            <a:ln w="9525">
              <a:noFill/>
              <a:round/>
              <a:headEnd/>
              <a:tailEnd/>
            </a:ln>
          </p:spPr>
          <p:txBody>
            <a:bodyPr/>
            <a:lstStyle/>
            <a:p>
              <a:endParaRPr lang="en-US"/>
            </a:p>
          </p:txBody>
        </p:sp>
        <p:sp>
          <p:nvSpPr>
            <p:cNvPr id="8" name="Freeform 42"/>
            <p:cNvSpPr>
              <a:spLocks/>
            </p:cNvSpPr>
            <p:nvPr/>
          </p:nvSpPr>
          <p:spPr bwMode="auto">
            <a:xfrm>
              <a:off x="6996488" y="4009973"/>
              <a:ext cx="67413" cy="21421"/>
            </a:xfrm>
            <a:custGeom>
              <a:avLst/>
              <a:gdLst>
                <a:gd name="T0" fmla="*/ 2147483647 w 30"/>
                <a:gd name="T1" fmla="*/ 0 h 6"/>
                <a:gd name="T2" fmla="*/ 0 w 30"/>
                <a:gd name="T3" fmla="*/ 2147483647 h 6"/>
                <a:gd name="T4" fmla="*/ 2147483647 w 30"/>
                <a:gd name="T5" fmla="*/ 2147483647 h 6"/>
                <a:gd name="T6" fmla="*/ 2147483647 w 30"/>
                <a:gd name="T7" fmla="*/ 0 h 6"/>
                <a:gd name="T8" fmla="*/ 0 60000 65536"/>
                <a:gd name="T9" fmla="*/ 0 60000 65536"/>
                <a:gd name="T10" fmla="*/ 0 60000 65536"/>
                <a:gd name="T11" fmla="*/ 0 60000 65536"/>
                <a:gd name="T12" fmla="*/ 0 w 30"/>
                <a:gd name="T13" fmla="*/ 0 h 6"/>
                <a:gd name="T14" fmla="*/ 30 w 30"/>
                <a:gd name="T15" fmla="*/ 6 h 6"/>
              </a:gdLst>
              <a:ahLst/>
              <a:cxnLst>
                <a:cxn ang="T8">
                  <a:pos x="T0" y="T1"/>
                </a:cxn>
                <a:cxn ang="T9">
                  <a:pos x="T2" y="T3"/>
                </a:cxn>
                <a:cxn ang="T10">
                  <a:pos x="T4" y="T5"/>
                </a:cxn>
                <a:cxn ang="T11">
                  <a:pos x="T6" y="T7"/>
                </a:cxn>
              </a:cxnLst>
              <a:rect l="T12" t="T13" r="T14" b="T15"/>
              <a:pathLst>
                <a:path w="30" h="6">
                  <a:moveTo>
                    <a:pt x="30" y="0"/>
                  </a:moveTo>
                  <a:lnTo>
                    <a:pt x="0" y="6"/>
                  </a:lnTo>
                  <a:lnTo>
                    <a:pt x="8" y="6"/>
                  </a:lnTo>
                  <a:lnTo>
                    <a:pt x="30" y="0"/>
                  </a:lnTo>
                  <a:close/>
                </a:path>
              </a:pathLst>
            </a:custGeom>
            <a:solidFill>
              <a:srgbClr val="A1C6E7"/>
            </a:solidFill>
            <a:ln w="9525">
              <a:noFill/>
              <a:round/>
              <a:headEnd/>
              <a:tailEnd/>
            </a:ln>
          </p:spPr>
          <p:txBody>
            <a:bodyPr/>
            <a:lstStyle/>
            <a:p>
              <a:endParaRPr lang="en-US"/>
            </a:p>
          </p:txBody>
        </p:sp>
        <p:sp>
          <p:nvSpPr>
            <p:cNvPr id="9" name="Freeform 43"/>
            <p:cNvSpPr>
              <a:spLocks/>
            </p:cNvSpPr>
            <p:nvPr/>
          </p:nvSpPr>
          <p:spPr bwMode="auto">
            <a:xfrm>
              <a:off x="6502135" y="3617262"/>
              <a:ext cx="238188" cy="371290"/>
            </a:xfrm>
            <a:custGeom>
              <a:avLst/>
              <a:gdLst>
                <a:gd name="T0" fmla="*/ 2147483647 w 106"/>
                <a:gd name="T1" fmla="*/ 2147483647 h 104"/>
                <a:gd name="T2" fmla="*/ 2147483647 w 106"/>
                <a:gd name="T3" fmla="*/ 2147483647 h 104"/>
                <a:gd name="T4" fmla="*/ 2147483647 w 106"/>
                <a:gd name="T5" fmla="*/ 2147483647 h 104"/>
                <a:gd name="T6" fmla="*/ 0 w 106"/>
                <a:gd name="T7" fmla="*/ 2147483647 h 104"/>
                <a:gd name="T8" fmla="*/ 2147483647 w 106"/>
                <a:gd name="T9" fmla="*/ 2147483647 h 104"/>
                <a:gd name="T10" fmla="*/ 2147483647 w 106"/>
                <a:gd name="T11" fmla="*/ 2147483647 h 104"/>
                <a:gd name="T12" fmla="*/ 2147483647 w 106"/>
                <a:gd name="T13" fmla="*/ 2147483647 h 104"/>
                <a:gd name="T14" fmla="*/ 2147483647 w 106"/>
                <a:gd name="T15" fmla="*/ 2147483647 h 104"/>
                <a:gd name="T16" fmla="*/ 2147483647 w 106"/>
                <a:gd name="T17" fmla="*/ 2147483647 h 104"/>
                <a:gd name="T18" fmla="*/ 2147483647 w 106"/>
                <a:gd name="T19" fmla="*/ 2147483647 h 104"/>
                <a:gd name="T20" fmla="*/ 2147483647 w 106"/>
                <a:gd name="T21" fmla="*/ 2147483647 h 104"/>
                <a:gd name="T22" fmla="*/ 2147483647 w 106"/>
                <a:gd name="T23" fmla="*/ 2147483647 h 104"/>
                <a:gd name="T24" fmla="*/ 2147483647 w 106"/>
                <a:gd name="T25" fmla="*/ 2147483647 h 104"/>
                <a:gd name="T26" fmla="*/ 2147483647 w 106"/>
                <a:gd name="T27" fmla="*/ 2147483647 h 104"/>
                <a:gd name="T28" fmla="*/ 2147483647 w 106"/>
                <a:gd name="T29" fmla="*/ 2147483647 h 104"/>
                <a:gd name="T30" fmla="*/ 2147483647 w 106"/>
                <a:gd name="T31" fmla="*/ 2147483647 h 104"/>
                <a:gd name="T32" fmla="*/ 2147483647 w 106"/>
                <a:gd name="T33" fmla="*/ 2147483647 h 104"/>
                <a:gd name="T34" fmla="*/ 2147483647 w 106"/>
                <a:gd name="T35" fmla="*/ 2147483647 h 104"/>
                <a:gd name="T36" fmla="*/ 2147483647 w 106"/>
                <a:gd name="T37" fmla="*/ 2147483647 h 104"/>
                <a:gd name="T38" fmla="*/ 2147483647 w 106"/>
                <a:gd name="T39" fmla="*/ 0 h 104"/>
                <a:gd name="T40" fmla="*/ 2147483647 w 106"/>
                <a:gd name="T41" fmla="*/ 2147483647 h 104"/>
                <a:gd name="T42" fmla="*/ 2147483647 w 106"/>
                <a:gd name="T43" fmla="*/ 2147483647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104"/>
                <a:gd name="T68" fmla="*/ 106 w 106"/>
                <a:gd name="T69" fmla="*/ 104 h 1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104">
                  <a:moveTo>
                    <a:pt x="60" y="40"/>
                  </a:moveTo>
                  <a:lnTo>
                    <a:pt x="46" y="34"/>
                  </a:lnTo>
                  <a:lnTo>
                    <a:pt x="22" y="24"/>
                  </a:lnTo>
                  <a:lnTo>
                    <a:pt x="0" y="24"/>
                  </a:lnTo>
                  <a:lnTo>
                    <a:pt x="14" y="34"/>
                  </a:lnTo>
                  <a:lnTo>
                    <a:pt x="30" y="46"/>
                  </a:lnTo>
                  <a:lnTo>
                    <a:pt x="60" y="70"/>
                  </a:lnTo>
                  <a:lnTo>
                    <a:pt x="76" y="92"/>
                  </a:lnTo>
                  <a:lnTo>
                    <a:pt x="90" y="92"/>
                  </a:lnTo>
                  <a:lnTo>
                    <a:pt x="106" y="104"/>
                  </a:lnTo>
                  <a:lnTo>
                    <a:pt x="106" y="98"/>
                  </a:lnTo>
                  <a:lnTo>
                    <a:pt x="84" y="86"/>
                  </a:lnTo>
                  <a:lnTo>
                    <a:pt x="84" y="70"/>
                  </a:lnTo>
                  <a:lnTo>
                    <a:pt x="98" y="70"/>
                  </a:lnTo>
                  <a:lnTo>
                    <a:pt x="98" y="58"/>
                  </a:lnTo>
                  <a:lnTo>
                    <a:pt x="84" y="40"/>
                  </a:lnTo>
                  <a:lnTo>
                    <a:pt x="84" y="28"/>
                  </a:lnTo>
                  <a:lnTo>
                    <a:pt x="76" y="12"/>
                  </a:lnTo>
                  <a:lnTo>
                    <a:pt x="60" y="12"/>
                  </a:lnTo>
                  <a:lnTo>
                    <a:pt x="46" y="0"/>
                  </a:lnTo>
                  <a:lnTo>
                    <a:pt x="52" y="12"/>
                  </a:lnTo>
                  <a:lnTo>
                    <a:pt x="60" y="40"/>
                  </a:lnTo>
                  <a:close/>
                </a:path>
              </a:pathLst>
            </a:custGeom>
            <a:solidFill>
              <a:srgbClr val="A1C6E7"/>
            </a:solidFill>
            <a:ln w="9525">
              <a:noFill/>
              <a:round/>
              <a:headEnd/>
              <a:tailEnd/>
            </a:ln>
          </p:spPr>
          <p:txBody>
            <a:bodyPr/>
            <a:lstStyle/>
            <a:p>
              <a:endParaRPr lang="en-US"/>
            </a:p>
          </p:txBody>
        </p:sp>
        <p:sp>
          <p:nvSpPr>
            <p:cNvPr id="10" name="Freeform 44"/>
            <p:cNvSpPr>
              <a:spLocks/>
            </p:cNvSpPr>
            <p:nvPr/>
          </p:nvSpPr>
          <p:spPr bwMode="auto">
            <a:xfrm>
              <a:off x="6960535" y="2853261"/>
              <a:ext cx="53929" cy="28561"/>
            </a:xfrm>
            <a:custGeom>
              <a:avLst/>
              <a:gdLst>
                <a:gd name="T0" fmla="*/ 2147483647 w 24"/>
                <a:gd name="T1" fmla="*/ 2147483647 h 8"/>
                <a:gd name="T2" fmla="*/ 2147483647 w 24"/>
                <a:gd name="T3" fmla="*/ 0 h 8"/>
                <a:gd name="T4" fmla="*/ 0 w 24"/>
                <a:gd name="T5" fmla="*/ 2147483647 h 8"/>
                <a:gd name="T6" fmla="*/ 2147483647 w 24"/>
                <a:gd name="T7" fmla="*/ 2147483647 h 8"/>
                <a:gd name="T8" fmla="*/ 2147483647 w 24"/>
                <a:gd name="T9" fmla="*/ 2147483647 h 8"/>
                <a:gd name="T10" fmla="*/ 0 60000 65536"/>
                <a:gd name="T11" fmla="*/ 0 60000 65536"/>
                <a:gd name="T12" fmla="*/ 0 60000 65536"/>
                <a:gd name="T13" fmla="*/ 0 60000 65536"/>
                <a:gd name="T14" fmla="*/ 0 60000 65536"/>
                <a:gd name="T15" fmla="*/ 0 w 24"/>
                <a:gd name="T16" fmla="*/ 0 h 8"/>
                <a:gd name="T17" fmla="*/ 24 w 24"/>
                <a:gd name="T18" fmla="*/ 8 h 8"/>
              </a:gdLst>
              <a:ahLst/>
              <a:cxnLst>
                <a:cxn ang="T10">
                  <a:pos x="T0" y="T1"/>
                </a:cxn>
                <a:cxn ang="T11">
                  <a:pos x="T2" y="T3"/>
                </a:cxn>
                <a:cxn ang="T12">
                  <a:pos x="T4" y="T5"/>
                </a:cxn>
                <a:cxn ang="T13">
                  <a:pos x="T6" y="T7"/>
                </a:cxn>
                <a:cxn ang="T14">
                  <a:pos x="T8" y="T9"/>
                </a:cxn>
              </a:cxnLst>
              <a:rect l="T15" t="T16" r="T17" b="T18"/>
              <a:pathLst>
                <a:path w="24" h="8">
                  <a:moveTo>
                    <a:pt x="24" y="2"/>
                  </a:moveTo>
                  <a:lnTo>
                    <a:pt x="16" y="0"/>
                  </a:lnTo>
                  <a:lnTo>
                    <a:pt x="0" y="8"/>
                  </a:lnTo>
                  <a:lnTo>
                    <a:pt x="16" y="2"/>
                  </a:lnTo>
                  <a:lnTo>
                    <a:pt x="24" y="2"/>
                  </a:lnTo>
                  <a:close/>
                </a:path>
              </a:pathLst>
            </a:custGeom>
            <a:solidFill>
              <a:srgbClr val="A1C6E7"/>
            </a:solidFill>
            <a:ln w="9525">
              <a:noFill/>
              <a:round/>
              <a:headEnd/>
              <a:tailEnd/>
            </a:ln>
          </p:spPr>
          <p:txBody>
            <a:bodyPr/>
            <a:lstStyle/>
            <a:p>
              <a:endParaRPr lang="en-US"/>
            </a:p>
          </p:txBody>
        </p:sp>
        <p:sp>
          <p:nvSpPr>
            <p:cNvPr id="11" name="Freeform 45"/>
            <p:cNvSpPr>
              <a:spLocks/>
            </p:cNvSpPr>
            <p:nvPr/>
          </p:nvSpPr>
          <p:spPr bwMode="auto">
            <a:xfrm>
              <a:off x="6978511" y="2838981"/>
              <a:ext cx="35953" cy="14280"/>
            </a:xfrm>
            <a:custGeom>
              <a:avLst/>
              <a:gdLst>
                <a:gd name="T0" fmla="*/ 0 w 16"/>
                <a:gd name="T1" fmla="*/ 0 h 4"/>
                <a:gd name="T2" fmla="*/ 2147483647 w 16"/>
                <a:gd name="T3" fmla="*/ 2147483647 h 4"/>
                <a:gd name="T4" fmla="*/ 2147483647 w 16"/>
                <a:gd name="T5" fmla="*/ 0 h 4"/>
                <a:gd name="T6" fmla="*/ 0 w 16"/>
                <a:gd name="T7" fmla="*/ 0 h 4"/>
                <a:gd name="T8" fmla="*/ 0 60000 65536"/>
                <a:gd name="T9" fmla="*/ 0 60000 65536"/>
                <a:gd name="T10" fmla="*/ 0 60000 65536"/>
                <a:gd name="T11" fmla="*/ 0 60000 65536"/>
                <a:gd name="T12" fmla="*/ 0 w 16"/>
                <a:gd name="T13" fmla="*/ 0 h 4"/>
                <a:gd name="T14" fmla="*/ 16 w 16"/>
                <a:gd name="T15" fmla="*/ 4 h 4"/>
              </a:gdLst>
              <a:ahLst/>
              <a:cxnLst>
                <a:cxn ang="T8">
                  <a:pos x="T0" y="T1"/>
                </a:cxn>
                <a:cxn ang="T9">
                  <a:pos x="T2" y="T3"/>
                </a:cxn>
                <a:cxn ang="T10">
                  <a:pos x="T4" y="T5"/>
                </a:cxn>
                <a:cxn ang="T11">
                  <a:pos x="T6" y="T7"/>
                </a:cxn>
              </a:cxnLst>
              <a:rect l="T12" t="T13" r="T14" b="T15"/>
              <a:pathLst>
                <a:path w="16" h="4">
                  <a:moveTo>
                    <a:pt x="0" y="0"/>
                  </a:moveTo>
                  <a:lnTo>
                    <a:pt x="8" y="4"/>
                  </a:lnTo>
                  <a:lnTo>
                    <a:pt x="16" y="0"/>
                  </a:lnTo>
                  <a:lnTo>
                    <a:pt x="0" y="0"/>
                  </a:lnTo>
                  <a:close/>
                </a:path>
              </a:pathLst>
            </a:custGeom>
            <a:solidFill>
              <a:srgbClr val="A1C6E7"/>
            </a:solidFill>
            <a:ln w="9525">
              <a:noFill/>
              <a:round/>
              <a:headEnd/>
              <a:tailEnd/>
            </a:ln>
          </p:spPr>
          <p:txBody>
            <a:bodyPr/>
            <a:lstStyle/>
            <a:p>
              <a:endParaRPr lang="en-US"/>
            </a:p>
          </p:txBody>
        </p:sp>
        <p:sp>
          <p:nvSpPr>
            <p:cNvPr id="12" name="Freeform 46"/>
            <p:cNvSpPr>
              <a:spLocks/>
            </p:cNvSpPr>
            <p:nvPr/>
          </p:nvSpPr>
          <p:spPr bwMode="auto">
            <a:xfrm>
              <a:off x="6740324" y="3967131"/>
              <a:ext cx="256164" cy="64262"/>
            </a:xfrm>
            <a:custGeom>
              <a:avLst/>
              <a:gdLst>
                <a:gd name="T0" fmla="*/ 2147483647 w 114"/>
                <a:gd name="T1" fmla="*/ 2147483647 h 18"/>
                <a:gd name="T2" fmla="*/ 2147483647 w 114"/>
                <a:gd name="T3" fmla="*/ 2147483647 h 18"/>
                <a:gd name="T4" fmla="*/ 2147483647 w 114"/>
                <a:gd name="T5" fmla="*/ 2147483647 h 18"/>
                <a:gd name="T6" fmla="*/ 2147483647 w 114"/>
                <a:gd name="T7" fmla="*/ 2147483647 h 18"/>
                <a:gd name="T8" fmla="*/ 2147483647 w 114"/>
                <a:gd name="T9" fmla="*/ 2147483647 h 18"/>
                <a:gd name="T10" fmla="*/ 2147483647 w 114"/>
                <a:gd name="T11" fmla="*/ 2147483647 h 18"/>
                <a:gd name="T12" fmla="*/ 2147483647 w 114"/>
                <a:gd name="T13" fmla="*/ 2147483647 h 18"/>
                <a:gd name="T14" fmla="*/ 2147483647 w 114"/>
                <a:gd name="T15" fmla="*/ 2147483647 h 18"/>
                <a:gd name="T16" fmla="*/ 2147483647 w 114"/>
                <a:gd name="T17" fmla="*/ 0 h 18"/>
                <a:gd name="T18" fmla="*/ 2147483647 w 114"/>
                <a:gd name="T19" fmla="*/ 0 h 18"/>
                <a:gd name="T20" fmla="*/ 0 w 114"/>
                <a:gd name="T21" fmla="*/ 2147483647 h 18"/>
                <a:gd name="T22" fmla="*/ 0 w 114"/>
                <a:gd name="T23" fmla="*/ 2147483647 h 18"/>
                <a:gd name="T24" fmla="*/ 2147483647 w 114"/>
                <a:gd name="T25" fmla="*/ 2147483647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
                <a:gd name="T40" fmla="*/ 0 h 18"/>
                <a:gd name="T41" fmla="*/ 114 w 114"/>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 h="18">
                  <a:moveTo>
                    <a:pt x="16" y="12"/>
                  </a:moveTo>
                  <a:lnTo>
                    <a:pt x="8" y="6"/>
                  </a:lnTo>
                  <a:lnTo>
                    <a:pt x="24" y="6"/>
                  </a:lnTo>
                  <a:lnTo>
                    <a:pt x="60" y="18"/>
                  </a:lnTo>
                  <a:lnTo>
                    <a:pt x="114" y="18"/>
                  </a:lnTo>
                  <a:lnTo>
                    <a:pt x="84" y="12"/>
                  </a:lnTo>
                  <a:lnTo>
                    <a:pt x="98" y="12"/>
                  </a:lnTo>
                  <a:lnTo>
                    <a:pt x="68" y="6"/>
                  </a:lnTo>
                  <a:lnTo>
                    <a:pt x="46" y="0"/>
                  </a:lnTo>
                  <a:lnTo>
                    <a:pt x="16" y="0"/>
                  </a:lnTo>
                  <a:lnTo>
                    <a:pt x="0" y="6"/>
                  </a:lnTo>
                  <a:lnTo>
                    <a:pt x="0" y="12"/>
                  </a:lnTo>
                  <a:lnTo>
                    <a:pt x="16" y="12"/>
                  </a:lnTo>
                  <a:close/>
                </a:path>
              </a:pathLst>
            </a:custGeom>
            <a:solidFill>
              <a:srgbClr val="A1C6E7"/>
            </a:solidFill>
            <a:ln w="9525">
              <a:noFill/>
              <a:round/>
              <a:headEnd/>
              <a:tailEnd/>
            </a:ln>
          </p:spPr>
          <p:txBody>
            <a:bodyPr/>
            <a:lstStyle/>
            <a:p>
              <a:endParaRPr lang="en-US"/>
            </a:p>
          </p:txBody>
        </p:sp>
        <p:sp>
          <p:nvSpPr>
            <p:cNvPr id="13" name="Freeform 47"/>
            <p:cNvSpPr>
              <a:spLocks/>
            </p:cNvSpPr>
            <p:nvPr/>
          </p:nvSpPr>
          <p:spPr bwMode="auto">
            <a:xfrm>
              <a:off x="7612183" y="2017858"/>
              <a:ext cx="435930" cy="699739"/>
            </a:xfrm>
            <a:custGeom>
              <a:avLst/>
              <a:gdLst>
                <a:gd name="T0" fmla="*/ 2147483647 w 194"/>
                <a:gd name="T1" fmla="*/ 2147483647 h 196"/>
                <a:gd name="T2" fmla="*/ 2147483647 w 194"/>
                <a:gd name="T3" fmla="*/ 2147483647 h 196"/>
                <a:gd name="T4" fmla="*/ 2147483647 w 194"/>
                <a:gd name="T5" fmla="*/ 2147483647 h 196"/>
                <a:gd name="T6" fmla="*/ 2147483647 w 194"/>
                <a:gd name="T7" fmla="*/ 2147483647 h 196"/>
                <a:gd name="T8" fmla="*/ 2147483647 w 194"/>
                <a:gd name="T9" fmla="*/ 2147483647 h 196"/>
                <a:gd name="T10" fmla="*/ 2147483647 w 194"/>
                <a:gd name="T11" fmla="*/ 2147483647 h 196"/>
                <a:gd name="T12" fmla="*/ 2147483647 w 194"/>
                <a:gd name="T13" fmla="*/ 2147483647 h 196"/>
                <a:gd name="T14" fmla="*/ 2147483647 w 194"/>
                <a:gd name="T15" fmla="*/ 2147483647 h 196"/>
                <a:gd name="T16" fmla="*/ 2147483647 w 194"/>
                <a:gd name="T17" fmla="*/ 2147483647 h 196"/>
                <a:gd name="T18" fmla="*/ 2147483647 w 194"/>
                <a:gd name="T19" fmla="*/ 2147483647 h 196"/>
                <a:gd name="T20" fmla="*/ 2147483647 w 194"/>
                <a:gd name="T21" fmla="*/ 2147483647 h 196"/>
                <a:gd name="T22" fmla="*/ 2147483647 w 194"/>
                <a:gd name="T23" fmla="*/ 2147483647 h 196"/>
                <a:gd name="T24" fmla="*/ 2147483647 w 194"/>
                <a:gd name="T25" fmla="*/ 2147483647 h 196"/>
                <a:gd name="T26" fmla="*/ 2147483647 w 194"/>
                <a:gd name="T27" fmla="*/ 2147483647 h 196"/>
                <a:gd name="T28" fmla="*/ 2147483647 w 194"/>
                <a:gd name="T29" fmla="*/ 2147483647 h 196"/>
                <a:gd name="T30" fmla="*/ 2147483647 w 194"/>
                <a:gd name="T31" fmla="*/ 2147483647 h 196"/>
                <a:gd name="T32" fmla="*/ 2147483647 w 194"/>
                <a:gd name="T33" fmla="*/ 2147483647 h 196"/>
                <a:gd name="T34" fmla="*/ 2147483647 w 194"/>
                <a:gd name="T35" fmla="*/ 2147483647 h 196"/>
                <a:gd name="T36" fmla="*/ 2147483647 w 194"/>
                <a:gd name="T37" fmla="*/ 2147483647 h 196"/>
                <a:gd name="T38" fmla="*/ 2147483647 w 194"/>
                <a:gd name="T39" fmla="*/ 2147483647 h 196"/>
                <a:gd name="T40" fmla="*/ 2147483647 w 194"/>
                <a:gd name="T41" fmla="*/ 2147483647 h 196"/>
                <a:gd name="T42" fmla="*/ 2147483647 w 194"/>
                <a:gd name="T43" fmla="*/ 2147483647 h 196"/>
                <a:gd name="T44" fmla="*/ 2147483647 w 194"/>
                <a:gd name="T45" fmla="*/ 2147483647 h 196"/>
                <a:gd name="T46" fmla="*/ 2147483647 w 194"/>
                <a:gd name="T47" fmla="*/ 2147483647 h 196"/>
                <a:gd name="T48" fmla="*/ 2147483647 w 194"/>
                <a:gd name="T49" fmla="*/ 2147483647 h 196"/>
                <a:gd name="T50" fmla="*/ 2147483647 w 194"/>
                <a:gd name="T51" fmla="*/ 2147483647 h 196"/>
                <a:gd name="T52" fmla="*/ 2147483647 w 194"/>
                <a:gd name="T53" fmla="*/ 2147483647 h 196"/>
                <a:gd name="T54" fmla="*/ 2147483647 w 194"/>
                <a:gd name="T55" fmla="*/ 2147483647 h 196"/>
                <a:gd name="T56" fmla="*/ 2147483647 w 194"/>
                <a:gd name="T57" fmla="*/ 2147483647 h 196"/>
                <a:gd name="T58" fmla="*/ 2147483647 w 194"/>
                <a:gd name="T59" fmla="*/ 2147483647 h 196"/>
                <a:gd name="T60" fmla="*/ 2147483647 w 194"/>
                <a:gd name="T61" fmla="*/ 2147483647 h 196"/>
                <a:gd name="T62" fmla="*/ 2147483647 w 194"/>
                <a:gd name="T63" fmla="*/ 2147483647 h 196"/>
                <a:gd name="T64" fmla="*/ 2147483647 w 194"/>
                <a:gd name="T65" fmla="*/ 2147483647 h 196"/>
                <a:gd name="T66" fmla="*/ 2147483647 w 194"/>
                <a:gd name="T67" fmla="*/ 2147483647 h 196"/>
                <a:gd name="T68" fmla="*/ 2147483647 w 194"/>
                <a:gd name="T69" fmla="*/ 2147483647 h 196"/>
                <a:gd name="T70" fmla="*/ 2147483647 w 194"/>
                <a:gd name="T71" fmla="*/ 2147483647 h 196"/>
                <a:gd name="T72" fmla="*/ 2147483647 w 194"/>
                <a:gd name="T73" fmla="*/ 2147483647 h 196"/>
                <a:gd name="T74" fmla="*/ 2147483647 w 194"/>
                <a:gd name="T75" fmla="*/ 2147483647 h 196"/>
                <a:gd name="T76" fmla="*/ 2147483647 w 194"/>
                <a:gd name="T77" fmla="*/ 2147483647 h 196"/>
                <a:gd name="T78" fmla="*/ 2147483647 w 194"/>
                <a:gd name="T79" fmla="*/ 2147483647 h 196"/>
                <a:gd name="T80" fmla="*/ 2147483647 w 194"/>
                <a:gd name="T81" fmla="*/ 2147483647 h 196"/>
                <a:gd name="T82" fmla="*/ 2147483647 w 194"/>
                <a:gd name="T83" fmla="*/ 2147483647 h 196"/>
                <a:gd name="T84" fmla="*/ 2147483647 w 194"/>
                <a:gd name="T85" fmla="*/ 0 h 196"/>
                <a:gd name="T86" fmla="*/ 2147483647 w 194"/>
                <a:gd name="T87" fmla="*/ 2147483647 h 196"/>
                <a:gd name="T88" fmla="*/ 2147483647 w 194"/>
                <a:gd name="T89" fmla="*/ 2147483647 h 196"/>
                <a:gd name="T90" fmla="*/ 2147483647 w 194"/>
                <a:gd name="T91" fmla="*/ 2147483647 h 196"/>
                <a:gd name="T92" fmla="*/ 2147483647 w 194"/>
                <a:gd name="T93" fmla="*/ 2147483647 h 196"/>
                <a:gd name="T94" fmla="*/ 0 w 194"/>
                <a:gd name="T95" fmla="*/ 2147483647 h 196"/>
                <a:gd name="T96" fmla="*/ 0 w 194"/>
                <a:gd name="T97" fmla="*/ 2147483647 h 196"/>
                <a:gd name="T98" fmla="*/ 2147483647 w 194"/>
                <a:gd name="T99" fmla="*/ 2147483647 h 196"/>
                <a:gd name="T100" fmla="*/ 2147483647 w 194"/>
                <a:gd name="T101" fmla="*/ 2147483647 h 196"/>
                <a:gd name="T102" fmla="*/ 2147483647 w 194"/>
                <a:gd name="T103" fmla="*/ 2147483647 h 196"/>
                <a:gd name="T104" fmla="*/ 2147483647 w 194"/>
                <a:gd name="T105" fmla="*/ 2147483647 h 196"/>
                <a:gd name="T106" fmla="*/ 2147483647 w 194"/>
                <a:gd name="T107" fmla="*/ 2147483647 h 196"/>
                <a:gd name="T108" fmla="*/ 2147483647 w 194"/>
                <a:gd name="T109" fmla="*/ 2147483647 h 19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4"/>
                <a:gd name="T166" fmla="*/ 0 h 196"/>
                <a:gd name="T167" fmla="*/ 194 w 194"/>
                <a:gd name="T168" fmla="*/ 196 h 19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4" h="196">
                  <a:moveTo>
                    <a:pt x="36" y="190"/>
                  </a:moveTo>
                  <a:lnTo>
                    <a:pt x="60" y="188"/>
                  </a:lnTo>
                  <a:lnTo>
                    <a:pt x="68" y="162"/>
                  </a:lnTo>
                  <a:lnTo>
                    <a:pt x="76" y="156"/>
                  </a:lnTo>
                  <a:lnTo>
                    <a:pt x="96" y="176"/>
                  </a:lnTo>
                  <a:lnTo>
                    <a:pt x="114" y="192"/>
                  </a:lnTo>
                  <a:lnTo>
                    <a:pt x="138" y="196"/>
                  </a:lnTo>
                  <a:lnTo>
                    <a:pt x="130" y="176"/>
                  </a:lnTo>
                  <a:lnTo>
                    <a:pt x="126" y="164"/>
                  </a:lnTo>
                  <a:lnTo>
                    <a:pt x="124" y="148"/>
                  </a:lnTo>
                  <a:lnTo>
                    <a:pt x="152" y="126"/>
                  </a:lnTo>
                  <a:lnTo>
                    <a:pt x="148" y="114"/>
                  </a:lnTo>
                  <a:lnTo>
                    <a:pt x="136" y="94"/>
                  </a:lnTo>
                  <a:lnTo>
                    <a:pt x="132" y="72"/>
                  </a:lnTo>
                  <a:lnTo>
                    <a:pt x="142" y="68"/>
                  </a:lnTo>
                  <a:lnTo>
                    <a:pt x="156" y="74"/>
                  </a:lnTo>
                  <a:lnTo>
                    <a:pt x="164" y="78"/>
                  </a:lnTo>
                  <a:lnTo>
                    <a:pt x="168" y="80"/>
                  </a:lnTo>
                  <a:lnTo>
                    <a:pt x="172" y="80"/>
                  </a:lnTo>
                  <a:lnTo>
                    <a:pt x="174" y="78"/>
                  </a:lnTo>
                  <a:lnTo>
                    <a:pt x="176" y="74"/>
                  </a:lnTo>
                  <a:lnTo>
                    <a:pt x="176" y="70"/>
                  </a:lnTo>
                  <a:lnTo>
                    <a:pt x="172" y="64"/>
                  </a:lnTo>
                  <a:lnTo>
                    <a:pt x="168" y="60"/>
                  </a:lnTo>
                  <a:lnTo>
                    <a:pt x="168" y="56"/>
                  </a:lnTo>
                  <a:lnTo>
                    <a:pt x="170" y="54"/>
                  </a:lnTo>
                  <a:lnTo>
                    <a:pt x="174" y="50"/>
                  </a:lnTo>
                  <a:lnTo>
                    <a:pt x="180" y="48"/>
                  </a:lnTo>
                  <a:lnTo>
                    <a:pt x="184" y="48"/>
                  </a:lnTo>
                  <a:lnTo>
                    <a:pt x="186" y="46"/>
                  </a:lnTo>
                  <a:lnTo>
                    <a:pt x="188" y="44"/>
                  </a:lnTo>
                  <a:lnTo>
                    <a:pt x="188" y="34"/>
                  </a:lnTo>
                  <a:lnTo>
                    <a:pt x="186" y="28"/>
                  </a:lnTo>
                  <a:lnTo>
                    <a:pt x="194" y="10"/>
                  </a:lnTo>
                  <a:lnTo>
                    <a:pt x="136" y="2"/>
                  </a:lnTo>
                  <a:lnTo>
                    <a:pt x="70" y="0"/>
                  </a:lnTo>
                  <a:lnTo>
                    <a:pt x="16" y="6"/>
                  </a:lnTo>
                  <a:lnTo>
                    <a:pt x="8" y="14"/>
                  </a:lnTo>
                  <a:lnTo>
                    <a:pt x="4" y="20"/>
                  </a:lnTo>
                  <a:lnTo>
                    <a:pt x="0" y="24"/>
                  </a:lnTo>
                  <a:lnTo>
                    <a:pt x="2" y="66"/>
                  </a:lnTo>
                  <a:lnTo>
                    <a:pt x="20" y="132"/>
                  </a:lnTo>
                  <a:lnTo>
                    <a:pt x="34" y="184"/>
                  </a:lnTo>
                  <a:lnTo>
                    <a:pt x="36" y="190"/>
                  </a:lnTo>
                  <a:close/>
                </a:path>
              </a:pathLst>
            </a:custGeom>
            <a:solidFill>
              <a:srgbClr val="A1C6E7"/>
            </a:solidFill>
            <a:ln w="9525">
              <a:noFill/>
              <a:round/>
              <a:headEnd/>
              <a:tailEnd/>
            </a:ln>
          </p:spPr>
          <p:txBody>
            <a:bodyPr/>
            <a:lstStyle/>
            <a:p>
              <a:endParaRPr lang="en-US"/>
            </a:p>
          </p:txBody>
        </p:sp>
        <p:sp>
          <p:nvSpPr>
            <p:cNvPr id="14" name="Freeform 48"/>
            <p:cNvSpPr>
              <a:spLocks/>
            </p:cNvSpPr>
            <p:nvPr/>
          </p:nvSpPr>
          <p:spPr bwMode="auto">
            <a:xfrm>
              <a:off x="4093287" y="1468064"/>
              <a:ext cx="4251437" cy="2170619"/>
            </a:xfrm>
            <a:custGeom>
              <a:avLst/>
              <a:gdLst>
                <a:gd name="T0" fmla="*/ 2147483647 w 1892"/>
                <a:gd name="T1" fmla="*/ 2147483647 h 608"/>
                <a:gd name="T2" fmla="*/ 2147483647 w 1892"/>
                <a:gd name="T3" fmla="*/ 2147483647 h 608"/>
                <a:gd name="T4" fmla="*/ 2147483647 w 1892"/>
                <a:gd name="T5" fmla="*/ 2147483647 h 608"/>
                <a:gd name="T6" fmla="*/ 2147483647 w 1892"/>
                <a:gd name="T7" fmla="*/ 2147483647 h 608"/>
                <a:gd name="T8" fmla="*/ 2147483647 w 1892"/>
                <a:gd name="T9" fmla="*/ 2147483647 h 608"/>
                <a:gd name="T10" fmla="*/ 2147483647 w 1892"/>
                <a:gd name="T11" fmla="*/ 2147483647 h 608"/>
                <a:gd name="T12" fmla="*/ 2147483647 w 1892"/>
                <a:gd name="T13" fmla="*/ 2147483647 h 608"/>
                <a:gd name="T14" fmla="*/ 2147483647 w 1892"/>
                <a:gd name="T15" fmla="*/ 2147483647 h 608"/>
                <a:gd name="T16" fmla="*/ 2147483647 w 1892"/>
                <a:gd name="T17" fmla="*/ 2147483647 h 608"/>
                <a:gd name="T18" fmla="*/ 2147483647 w 1892"/>
                <a:gd name="T19" fmla="*/ 2147483647 h 608"/>
                <a:gd name="T20" fmla="*/ 2147483647 w 1892"/>
                <a:gd name="T21" fmla="*/ 2147483647 h 608"/>
                <a:gd name="T22" fmla="*/ 2147483647 w 1892"/>
                <a:gd name="T23" fmla="*/ 2147483647 h 608"/>
                <a:gd name="T24" fmla="*/ 2147483647 w 1892"/>
                <a:gd name="T25" fmla="*/ 2147483647 h 608"/>
                <a:gd name="T26" fmla="*/ 2147483647 w 1892"/>
                <a:gd name="T27" fmla="*/ 2147483647 h 608"/>
                <a:gd name="T28" fmla="*/ 2147483647 w 1892"/>
                <a:gd name="T29" fmla="*/ 2147483647 h 608"/>
                <a:gd name="T30" fmla="*/ 2147483647 w 1892"/>
                <a:gd name="T31" fmla="*/ 2147483647 h 608"/>
                <a:gd name="T32" fmla="*/ 2147483647 w 1892"/>
                <a:gd name="T33" fmla="*/ 2147483647 h 608"/>
                <a:gd name="T34" fmla="*/ 2147483647 w 1892"/>
                <a:gd name="T35" fmla="*/ 2147483647 h 608"/>
                <a:gd name="T36" fmla="*/ 2147483647 w 1892"/>
                <a:gd name="T37" fmla="*/ 2147483647 h 608"/>
                <a:gd name="T38" fmla="*/ 2147483647 w 1892"/>
                <a:gd name="T39" fmla="*/ 2147483647 h 608"/>
                <a:gd name="T40" fmla="*/ 2147483647 w 1892"/>
                <a:gd name="T41" fmla="*/ 2147483647 h 608"/>
                <a:gd name="T42" fmla="*/ 2147483647 w 1892"/>
                <a:gd name="T43" fmla="*/ 2147483647 h 608"/>
                <a:gd name="T44" fmla="*/ 2147483647 w 1892"/>
                <a:gd name="T45" fmla="*/ 2147483647 h 608"/>
                <a:gd name="T46" fmla="*/ 2147483647 w 1892"/>
                <a:gd name="T47" fmla="*/ 2147483647 h 608"/>
                <a:gd name="T48" fmla="*/ 2147483647 w 1892"/>
                <a:gd name="T49" fmla="*/ 2147483647 h 608"/>
                <a:gd name="T50" fmla="*/ 2147483647 w 1892"/>
                <a:gd name="T51" fmla="*/ 2147483647 h 608"/>
                <a:gd name="T52" fmla="*/ 2147483647 w 1892"/>
                <a:gd name="T53" fmla="*/ 2147483647 h 608"/>
                <a:gd name="T54" fmla="*/ 2147483647 w 1892"/>
                <a:gd name="T55" fmla="*/ 2147483647 h 608"/>
                <a:gd name="T56" fmla="*/ 2147483647 w 1892"/>
                <a:gd name="T57" fmla="*/ 2147483647 h 608"/>
                <a:gd name="T58" fmla="*/ 2147483647 w 1892"/>
                <a:gd name="T59" fmla="*/ 2147483647 h 608"/>
                <a:gd name="T60" fmla="*/ 2147483647 w 1892"/>
                <a:gd name="T61" fmla="*/ 2147483647 h 608"/>
                <a:gd name="T62" fmla="*/ 0 w 1892"/>
                <a:gd name="T63" fmla="*/ 2147483647 h 608"/>
                <a:gd name="T64" fmla="*/ 2147483647 w 1892"/>
                <a:gd name="T65" fmla="*/ 2147483647 h 608"/>
                <a:gd name="T66" fmla="*/ 2147483647 w 1892"/>
                <a:gd name="T67" fmla="*/ 2147483647 h 608"/>
                <a:gd name="T68" fmla="*/ 2147483647 w 1892"/>
                <a:gd name="T69" fmla="*/ 2147483647 h 608"/>
                <a:gd name="T70" fmla="*/ 2147483647 w 1892"/>
                <a:gd name="T71" fmla="*/ 2147483647 h 608"/>
                <a:gd name="T72" fmla="*/ 2147483647 w 1892"/>
                <a:gd name="T73" fmla="*/ 2147483647 h 608"/>
                <a:gd name="T74" fmla="*/ 2147483647 w 1892"/>
                <a:gd name="T75" fmla="*/ 2147483647 h 608"/>
                <a:gd name="T76" fmla="*/ 2147483647 w 1892"/>
                <a:gd name="T77" fmla="*/ 2147483647 h 608"/>
                <a:gd name="T78" fmla="*/ 2147483647 w 1892"/>
                <a:gd name="T79" fmla="*/ 2147483647 h 608"/>
                <a:gd name="T80" fmla="*/ 2147483647 w 1892"/>
                <a:gd name="T81" fmla="*/ 2147483647 h 608"/>
                <a:gd name="T82" fmla="*/ 2147483647 w 1892"/>
                <a:gd name="T83" fmla="*/ 2147483647 h 608"/>
                <a:gd name="T84" fmla="*/ 2147483647 w 1892"/>
                <a:gd name="T85" fmla="*/ 2147483647 h 608"/>
                <a:gd name="T86" fmla="*/ 2147483647 w 1892"/>
                <a:gd name="T87" fmla="*/ 2147483647 h 608"/>
                <a:gd name="T88" fmla="*/ 2147483647 w 1892"/>
                <a:gd name="T89" fmla="*/ 2147483647 h 608"/>
                <a:gd name="T90" fmla="*/ 2147483647 w 1892"/>
                <a:gd name="T91" fmla="*/ 2147483647 h 608"/>
                <a:gd name="T92" fmla="*/ 2147483647 w 1892"/>
                <a:gd name="T93" fmla="*/ 2147483647 h 608"/>
                <a:gd name="T94" fmla="*/ 2147483647 w 1892"/>
                <a:gd name="T95" fmla="*/ 2147483647 h 608"/>
                <a:gd name="T96" fmla="*/ 2147483647 w 1892"/>
                <a:gd name="T97" fmla="*/ 2147483647 h 608"/>
                <a:gd name="T98" fmla="*/ 2147483647 w 1892"/>
                <a:gd name="T99" fmla="*/ 2147483647 h 608"/>
                <a:gd name="T100" fmla="*/ 2147483647 w 1892"/>
                <a:gd name="T101" fmla="*/ 2147483647 h 608"/>
                <a:gd name="T102" fmla="*/ 2147483647 w 1892"/>
                <a:gd name="T103" fmla="*/ 2147483647 h 608"/>
                <a:gd name="T104" fmla="*/ 2147483647 w 1892"/>
                <a:gd name="T105" fmla="*/ 2147483647 h 608"/>
                <a:gd name="T106" fmla="*/ 2147483647 w 1892"/>
                <a:gd name="T107" fmla="*/ 2147483647 h 608"/>
                <a:gd name="T108" fmla="*/ 2147483647 w 1892"/>
                <a:gd name="T109" fmla="*/ 2147483647 h 608"/>
                <a:gd name="T110" fmla="*/ 2147483647 w 1892"/>
                <a:gd name="T111" fmla="*/ 2147483647 h 608"/>
                <a:gd name="T112" fmla="*/ 2147483647 w 1892"/>
                <a:gd name="T113" fmla="*/ 2147483647 h 608"/>
                <a:gd name="T114" fmla="*/ 2147483647 w 1892"/>
                <a:gd name="T115" fmla="*/ 2147483647 h 608"/>
                <a:gd name="T116" fmla="*/ 2147483647 w 1892"/>
                <a:gd name="T117" fmla="*/ 2147483647 h 608"/>
                <a:gd name="T118" fmla="*/ 2147483647 w 1892"/>
                <a:gd name="T119" fmla="*/ 2147483647 h 608"/>
                <a:gd name="T120" fmla="*/ 2147483647 w 1892"/>
                <a:gd name="T121" fmla="*/ 2147483647 h 60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892"/>
                <a:gd name="T184" fmla="*/ 0 h 608"/>
                <a:gd name="T185" fmla="*/ 1892 w 1892"/>
                <a:gd name="T186" fmla="*/ 608 h 60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892" h="608">
                  <a:moveTo>
                    <a:pt x="1786" y="126"/>
                  </a:moveTo>
                  <a:lnTo>
                    <a:pt x="1808" y="132"/>
                  </a:lnTo>
                  <a:lnTo>
                    <a:pt x="1840" y="144"/>
                  </a:lnTo>
                  <a:lnTo>
                    <a:pt x="1870" y="156"/>
                  </a:lnTo>
                  <a:lnTo>
                    <a:pt x="1870" y="144"/>
                  </a:lnTo>
                  <a:lnTo>
                    <a:pt x="1862" y="132"/>
                  </a:lnTo>
                  <a:lnTo>
                    <a:pt x="1892" y="126"/>
                  </a:lnTo>
                  <a:lnTo>
                    <a:pt x="1870" y="122"/>
                  </a:lnTo>
                  <a:lnTo>
                    <a:pt x="1854" y="122"/>
                  </a:lnTo>
                  <a:lnTo>
                    <a:pt x="1824" y="116"/>
                  </a:lnTo>
                  <a:lnTo>
                    <a:pt x="1794" y="110"/>
                  </a:lnTo>
                  <a:lnTo>
                    <a:pt x="1740" y="98"/>
                  </a:lnTo>
                  <a:lnTo>
                    <a:pt x="1694" y="92"/>
                  </a:lnTo>
                  <a:lnTo>
                    <a:pt x="1672" y="98"/>
                  </a:lnTo>
                  <a:lnTo>
                    <a:pt x="1642" y="98"/>
                  </a:lnTo>
                  <a:lnTo>
                    <a:pt x="1648" y="110"/>
                  </a:lnTo>
                  <a:lnTo>
                    <a:pt x="1618" y="98"/>
                  </a:lnTo>
                  <a:lnTo>
                    <a:pt x="1610" y="104"/>
                  </a:lnTo>
                  <a:lnTo>
                    <a:pt x="1588" y="98"/>
                  </a:lnTo>
                  <a:lnTo>
                    <a:pt x="1566" y="98"/>
                  </a:lnTo>
                  <a:lnTo>
                    <a:pt x="1542" y="104"/>
                  </a:lnTo>
                  <a:lnTo>
                    <a:pt x="1526" y="92"/>
                  </a:lnTo>
                  <a:lnTo>
                    <a:pt x="1506" y="72"/>
                  </a:lnTo>
                  <a:lnTo>
                    <a:pt x="1466" y="80"/>
                  </a:lnTo>
                  <a:lnTo>
                    <a:pt x="1420" y="80"/>
                  </a:lnTo>
                  <a:lnTo>
                    <a:pt x="1390" y="86"/>
                  </a:lnTo>
                  <a:lnTo>
                    <a:pt x="1412" y="80"/>
                  </a:lnTo>
                  <a:lnTo>
                    <a:pt x="1376" y="58"/>
                  </a:lnTo>
                  <a:lnTo>
                    <a:pt x="1330" y="76"/>
                  </a:lnTo>
                  <a:lnTo>
                    <a:pt x="1308" y="70"/>
                  </a:lnTo>
                  <a:lnTo>
                    <a:pt x="1300" y="80"/>
                  </a:lnTo>
                  <a:lnTo>
                    <a:pt x="1276" y="80"/>
                  </a:lnTo>
                  <a:lnTo>
                    <a:pt x="1246" y="86"/>
                  </a:lnTo>
                  <a:lnTo>
                    <a:pt x="1232" y="80"/>
                  </a:lnTo>
                  <a:lnTo>
                    <a:pt x="1224" y="92"/>
                  </a:lnTo>
                  <a:lnTo>
                    <a:pt x="1202" y="86"/>
                  </a:lnTo>
                  <a:lnTo>
                    <a:pt x="1178" y="80"/>
                  </a:lnTo>
                  <a:lnTo>
                    <a:pt x="1194" y="76"/>
                  </a:lnTo>
                  <a:lnTo>
                    <a:pt x="1178" y="64"/>
                  </a:lnTo>
                  <a:lnTo>
                    <a:pt x="1162" y="64"/>
                  </a:lnTo>
                  <a:lnTo>
                    <a:pt x="1148" y="70"/>
                  </a:lnTo>
                  <a:lnTo>
                    <a:pt x="1118" y="70"/>
                  </a:lnTo>
                  <a:lnTo>
                    <a:pt x="1102" y="64"/>
                  </a:lnTo>
                  <a:lnTo>
                    <a:pt x="1064" y="70"/>
                  </a:lnTo>
                  <a:lnTo>
                    <a:pt x="1034" y="70"/>
                  </a:lnTo>
                  <a:lnTo>
                    <a:pt x="1018" y="76"/>
                  </a:lnTo>
                  <a:lnTo>
                    <a:pt x="974" y="92"/>
                  </a:lnTo>
                  <a:lnTo>
                    <a:pt x="996" y="80"/>
                  </a:lnTo>
                  <a:lnTo>
                    <a:pt x="1026" y="70"/>
                  </a:lnTo>
                  <a:lnTo>
                    <a:pt x="1048" y="52"/>
                  </a:lnTo>
                  <a:lnTo>
                    <a:pt x="1034" y="46"/>
                  </a:lnTo>
                  <a:lnTo>
                    <a:pt x="1018" y="40"/>
                  </a:lnTo>
                  <a:lnTo>
                    <a:pt x="1004" y="40"/>
                  </a:lnTo>
                  <a:lnTo>
                    <a:pt x="974" y="46"/>
                  </a:lnTo>
                  <a:lnTo>
                    <a:pt x="964" y="40"/>
                  </a:lnTo>
                  <a:lnTo>
                    <a:pt x="958" y="24"/>
                  </a:lnTo>
                  <a:lnTo>
                    <a:pt x="934" y="18"/>
                  </a:lnTo>
                  <a:lnTo>
                    <a:pt x="950" y="6"/>
                  </a:lnTo>
                  <a:lnTo>
                    <a:pt x="928" y="0"/>
                  </a:lnTo>
                  <a:lnTo>
                    <a:pt x="912" y="18"/>
                  </a:lnTo>
                  <a:lnTo>
                    <a:pt x="934" y="24"/>
                  </a:lnTo>
                  <a:lnTo>
                    <a:pt x="942" y="40"/>
                  </a:lnTo>
                  <a:lnTo>
                    <a:pt x="928" y="36"/>
                  </a:lnTo>
                  <a:lnTo>
                    <a:pt x="920" y="46"/>
                  </a:lnTo>
                  <a:lnTo>
                    <a:pt x="896" y="40"/>
                  </a:lnTo>
                  <a:lnTo>
                    <a:pt x="882" y="40"/>
                  </a:lnTo>
                  <a:lnTo>
                    <a:pt x="866" y="46"/>
                  </a:lnTo>
                  <a:lnTo>
                    <a:pt x="844" y="46"/>
                  </a:lnTo>
                  <a:lnTo>
                    <a:pt x="820" y="52"/>
                  </a:lnTo>
                  <a:lnTo>
                    <a:pt x="828" y="64"/>
                  </a:lnTo>
                  <a:lnTo>
                    <a:pt x="828" y="80"/>
                  </a:lnTo>
                  <a:lnTo>
                    <a:pt x="820" y="70"/>
                  </a:lnTo>
                  <a:lnTo>
                    <a:pt x="798" y="76"/>
                  </a:lnTo>
                  <a:lnTo>
                    <a:pt x="776" y="76"/>
                  </a:lnTo>
                  <a:lnTo>
                    <a:pt x="798" y="86"/>
                  </a:lnTo>
                  <a:lnTo>
                    <a:pt x="814" y="98"/>
                  </a:lnTo>
                  <a:lnTo>
                    <a:pt x="820" y="110"/>
                  </a:lnTo>
                  <a:lnTo>
                    <a:pt x="814" y="122"/>
                  </a:lnTo>
                  <a:lnTo>
                    <a:pt x="798" y="110"/>
                  </a:lnTo>
                  <a:lnTo>
                    <a:pt x="790" y="92"/>
                  </a:lnTo>
                  <a:lnTo>
                    <a:pt x="760" y="92"/>
                  </a:lnTo>
                  <a:lnTo>
                    <a:pt x="744" y="98"/>
                  </a:lnTo>
                  <a:lnTo>
                    <a:pt x="722" y="86"/>
                  </a:lnTo>
                  <a:lnTo>
                    <a:pt x="730" y="104"/>
                  </a:lnTo>
                  <a:lnTo>
                    <a:pt x="738" y="122"/>
                  </a:lnTo>
                  <a:lnTo>
                    <a:pt x="760" y="122"/>
                  </a:lnTo>
                  <a:lnTo>
                    <a:pt x="782" y="132"/>
                  </a:lnTo>
                  <a:lnTo>
                    <a:pt x="776" y="150"/>
                  </a:lnTo>
                  <a:lnTo>
                    <a:pt x="776" y="138"/>
                  </a:lnTo>
                  <a:lnTo>
                    <a:pt x="752" y="126"/>
                  </a:lnTo>
                  <a:lnTo>
                    <a:pt x="752" y="138"/>
                  </a:lnTo>
                  <a:lnTo>
                    <a:pt x="744" y="126"/>
                  </a:lnTo>
                  <a:lnTo>
                    <a:pt x="738" y="144"/>
                  </a:lnTo>
                  <a:lnTo>
                    <a:pt x="730" y="160"/>
                  </a:lnTo>
                  <a:lnTo>
                    <a:pt x="714" y="156"/>
                  </a:lnTo>
                  <a:lnTo>
                    <a:pt x="722" y="144"/>
                  </a:lnTo>
                  <a:lnTo>
                    <a:pt x="722" y="126"/>
                  </a:lnTo>
                  <a:lnTo>
                    <a:pt x="714" y="98"/>
                  </a:lnTo>
                  <a:lnTo>
                    <a:pt x="714" y="86"/>
                  </a:lnTo>
                  <a:lnTo>
                    <a:pt x="706" y="70"/>
                  </a:lnTo>
                  <a:lnTo>
                    <a:pt x="676" y="80"/>
                  </a:lnTo>
                  <a:lnTo>
                    <a:pt x="662" y="98"/>
                  </a:lnTo>
                  <a:lnTo>
                    <a:pt x="662" y="110"/>
                  </a:lnTo>
                  <a:lnTo>
                    <a:pt x="676" y="116"/>
                  </a:lnTo>
                  <a:lnTo>
                    <a:pt x="692" y="126"/>
                  </a:lnTo>
                  <a:lnTo>
                    <a:pt x="654" y="122"/>
                  </a:lnTo>
                  <a:lnTo>
                    <a:pt x="638" y="116"/>
                  </a:lnTo>
                  <a:lnTo>
                    <a:pt x="614" y="110"/>
                  </a:lnTo>
                  <a:lnTo>
                    <a:pt x="570" y="110"/>
                  </a:lnTo>
                  <a:lnTo>
                    <a:pt x="570" y="104"/>
                  </a:lnTo>
                  <a:lnTo>
                    <a:pt x="562" y="104"/>
                  </a:lnTo>
                  <a:lnTo>
                    <a:pt x="554" y="92"/>
                  </a:lnTo>
                  <a:lnTo>
                    <a:pt x="554" y="76"/>
                  </a:lnTo>
                  <a:lnTo>
                    <a:pt x="592" y="64"/>
                  </a:lnTo>
                  <a:lnTo>
                    <a:pt x="630" y="52"/>
                  </a:lnTo>
                  <a:lnTo>
                    <a:pt x="654" y="36"/>
                  </a:lnTo>
                  <a:lnTo>
                    <a:pt x="630" y="40"/>
                  </a:lnTo>
                  <a:lnTo>
                    <a:pt x="586" y="52"/>
                  </a:lnTo>
                  <a:lnTo>
                    <a:pt x="562" y="58"/>
                  </a:lnTo>
                  <a:lnTo>
                    <a:pt x="546" y="76"/>
                  </a:lnTo>
                  <a:lnTo>
                    <a:pt x="532" y="98"/>
                  </a:lnTo>
                  <a:lnTo>
                    <a:pt x="540" y="98"/>
                  </a:lnTo>
                  <a:lnTo>
                    <a:pt x="532" y="110"/>
                  </a:lnTo>
                  <a:lnTo>
                    <a:pt x="554" y="116"/>
                  </a:lnTo>
                  <a:lnTo>
                    <a:pt x="566" y="110"/>
                  </a:lnTo>
                  <a:lnTo>
                    <a:pt x="586" y="116"/>
                  </a:lnTo>
                  <a:lnTo>
                    <a:pt x="600" y="116"/>
                  </a:lnTo>
                  <a:lnTo>
                    <a:pt x="614" y="122"/>
                  </a:lnTo>
                  <a:lnTo>
                    <a:pt x="600" y="126"/>
                  </a:lnTo>
                  <a:lnTo>
                    <a:pt x="578" y="122"/>
                  </a:lnTo>
                  <a:lnTo>
                    <a:pt x="546" y="132"/>
                  </a:lnTo>
                  <a:lnTo>
                    <a:pt x="546" y="122"/>
                  </a:lnTo>
                  <a:lnTo>
                    <a:pt x="540" y="126"/>
                  </a:lnTo>
                  <a:lnTo>
                    <a:pt x="508" y="132"/>
                  </a:lnTo>
                  <a:lnTo>
                    <a:pt x="494" y="150"/>
                  </a:lnTo>
                  <a:lnTo>
                    <a:pt x="486" y="138"/>
                  </a:lnTo>
                  <a:lnTo>
                    <a:pt x="494" y="126"/>
                  </a:lnTo>
                  <a:lnTo>
                    <a:pt x="464" y="126"/>
                  </a:lnTo>
                  <a:lnTo>
                    <a:pt x="472" y="138"/>
                  </a:lnTo>
                  <a:lnTo>
                    <a:pt x="464" y="156"/>
                  </a:lnTo>
                  <a:lnTo>
                    <a:pt x="456" y="156"/>
                  </a:lnTo>
                  <a:lnTo>
                    <a:pt x="440" y="160"/>
                  </a:lnTo>
                  <a:lnTo>
                    <a:pt x="434" y="166"/>
                  </a:lnTo>
                  <a:lnTo>
                    <a:pt x="410" y="166"/>
                  </a:lnTo>
                  <a:lnTo>
                    <a:pt x="426" y="184"/>
                  </a:lnTo>
                  <a:lnTo>
                    <a:pt x="410" y="178"/>
                  </a:lnTo>
                  <a:lnTo>
                    <a:pt x="394" y="172"/>
                  </a:lnTo>
                  <a:lnTo>
                    <a:pt x="402" y="160"/>
                  </a:lnTo>
                  <a:lnTo>
                    <a:pt x="372" y="156"/>
                  </a:lnTo>
                  <a:lnTo>
                    <a:pt x="358" y="150"/>
                  </a:lnTo>
                  <a:lnTo>
                    <a:pt x="386" y="156"/>
                  </a:lnTo>
                  <a:lnTo>
                    <a:pt x="418" y="156"/>
                  </a:lnTo>
                  <a:lnTo>
                    <a:pt x="440" y="150"/>
                  </a:lnTo>
                  <a:lnTo>
                    <a:pt x="440" y="138"/>
                  </a:lnTo>
                  <a:lnTo>
                    <a:pt x="410" y="138"/>
                  </a:lnTo>
                  <a:lnTo>
                    <a:pt x="402" y="126"/>
                  </a:lnTo>
                  <a:lnTo>
                    <a:pt x="380" y="126"/>
                  </a:lnTo>
                  <a:lnTo>
                    <a:pt x="364" y="122"/>
                  </a:lnTo>
                  <a:lnTo>
                    <a:pt x="350" y="116"/>
                  </a:lnTo>
                  <a:lnTo>
                    <a:pt x="312" y="116"/>
                  </a:lnTo>
                  <a:lnTo>
                    <a:pt x="296" y="122"/>
                  </a:lnTo>
                  <a:lnTo>
                    <a:pt x="296" y="110"/>
                  </a:lnTo>
                  <a:lnTo>
                    <a:pt x="274" y="122"/>
                  </a:lnTo>
                  <a:lnTo>
                    <a:pt x="250" y="122"/>
                  </a:lnTo>
                  <a:lnTo>
                    <a:pt x="236" y="132"/>
                  </a:lnTo>
                  <a:lnTo>
                    <a:pt x="212" y="150"/>
                  </a:lnTo>
                  <a:lnTo>
                    <a:pt x="198" y="166"/>
                  </a:lnTo>
                  <a:lnTo>
                    <a:pt x="182" y="190"/>
                  </a:lnTo>
                  <a:lnTo>
                    <a:pt x="160" y="190"/>
                  </a:lnTo>
                  <a:lnTo>
                    <a:pt x="144" y="196"/>
                  </a:lnTo>
                  <a:lnTo>
                    <a:pt x="136" y="208"/>
                  </a:lnTo>
                  <a:lnTo>
                    <a:pt x="130" y="218"/>
                  </a:lnTo>
                  <a:lnTo>
                    <a:pt x="136" y="236"/>
                  </a:lnTo>
                  <a:lnTo>
                    <a:pt x="136" y="248"/>
                  </a:lnTo>
                  <a:lnTo>
                    <a:pt x="152" y="242"/>
                  </a:lnTo>
                  <a:lnTo>
                    <a:pt x="168" y="236"/>
                  </a:lnTo>
                  <a:lnTo>
                    <a:pt x="190" y="230"/>
                  </a:lnTo>
                  <a:lnTo>
                    <a:pt x="198" y="242"/>
                  </a:lnTo>
                  <a:lnTo>
                    <a:pt x="204" y="258"/>
                  </a:lnTo>
                  <a:lnTo>
                    <a:pt x="212" y="264"/>
                  </a:lnTo>
                  <a:lnTo>
                    <a:pt x="236" y="264"/>
                  </a:lnTo>
                  <a:lnTo>
                    <a:pt x="236" y="252"/>
                  </a:lnTo>
                  <a:lnTo>
                    <a:pt x="250" y="242"/>
                  </a:lnTo>
                  <a:lnTo>
                    <a:pt x="250" y="230"/>
                  </a:lnTo>
                  <a:lnTo>
                    <a:pt x="244" y="218"/>
                  </a:lnTo>
                  <a:lnTo>
                    <a:pt x="236" y="208"/>
                  </a:lnTo>
                  <a:lnTo>
                    <a:pt x="236" y="196"/>
                  </a:lnTo>
                  <a:lnTo>
                    <a:pt x="258" y="184"/>
                  </a:lnTo>
                  <a:lnTo>
                    <a:pt x="258" y="172"/>
                  </a:lnTo>
                  <a:lnTo>
                    <a:pt x="282" y="166"/>
                  </a:lnTo>
                  <a:lnTo>
                    <a:pt x="304" y="172"/>
                  </a:lnTo>
                  <a:lnTo>
                    <a:pt x="282" y="190"/>
                  </a:lnTo>
                  <a:lnTo>
                    <a:pt x="266" y="190"/>
                  </a:lnTo>
                  <a:lnTo>
                    <a:pt x="282" y="212"/>
                  </a:lnTo>
                  <a:lnTo>
                    <a:pt x="364" y="212"/>
                  </a:lnTo>
                  <a:lnTo>
                    <a:pt x="350" y="218"/>
                  </a:lnTo>
                  <a:lnTo>
                    <a:pt x="334" y="218"/>
                  </a:lnTo>
                  <a:lnTo>
                    <a:pt x="312" y="224"/>
                  </a:lnTo>
                  <a:lnTo>
                    <a:pt x="304" y="242"/>
                  </a:lnTo>
                  <a:lnTo>
                    <a:pt x="282" y="236"/>
                  </a:lnTo>
                  <a:lnTo>
                    <a:pt x="282" y="264"/>
                  </a:lnTo>
                  <a:lnTo>
                    <a:pt x="258" y="264"/>
                  </a:lnTo>
                  <a:lnTo>
                    <a:pt x="236" y="270"/>
                  </a:lnTo>
                  <a:lnTo>
                    <a:pt x="212" y="270"/>
                  </a:lnTo>
                  <a:lnTo>
                    <a:pt x="198" y="276"/>
                  </a:lnTo>
                  <a:lnTo>
                    <a:pt x="174" y="282"/>
                  </a:lnTo>
                  <a:lnTo>
                    <a:pt x="182" y="270"/>
                  </a:lnTo>
                  <a:lnTo>
                    <a:pt x="198" y="252"/>
                  </a:lnTo>
                  <a:lnTo>
                    <a:pt x="182" y="252"/>
                  </a:lnTo>
                  <a:lnTo>
                    <a:pt x="160" y="248"/>
                  </a:lnTo>
                  <a:lnTo>
                    <a:pt x="168" y="264"/>
                  </a:lnTo>
                  <a:lnTo>
                    <a:pt x="168" y="282"/>
                  </a:lnTo>
                  <a:lnTo>
                    <a:pt x="144" y="282"/>
                  </a:lnTo>
                  <a:lnTo>
                    <a:pt x="136" y="294"/>
                  </a:lnTo>
                  <a:lnTo>
                    <a:pt x="114" y="304"/>
                  </a:lnTo>
                  <a:lnTo>
                    <a:pt x="98" y="316"/>
                  </a:lnTo>
                  <a:lnTo>
                    <a:pt x="76" y="316"/>
                  </a:lnTo>
                  <a:lnTo>
                    <a:pt x="52" y="322"/>
                  </a:lnTo>
                  <a:lnTo>
                    <a:pt x="52" y="332"/>
                  </a:lnTo>
                  <a:lnTo>
                    <a:pt x="68" y="344"/>
                  </a:lnTo>
                  <a:lnTo>
                    <a:pt x="76" y="362"/>
                  </a:lnTo>
                  <a:lnTo>
                    <a:pt x="52" y="368"/>
                  </a:lnTo>
                  <a:lnTo>
                    <a:pt x="0" y="368"/>
                  </a:lnTo>
                  <a:lnTo>
                    <a:pt x="0" y="378"/>
                  </a:lnTo>
                  <a:lnTo>
                    <a:pt x="16" y="378"/>
                  </a:lnTo>
                  <a:lnTo>
                    <a:pt x="6" y="384"/>
                  </a:lnTo>
                  <a:lnTo>
                    <a:pt x="6" y="424"/>
                  </a:lnTo>
                  <a:lnTo>
                    <a:pt x="30" y="420"/>
                  </a:lnTo>
                  <a:lnTo>
                    <a:pt x="46" y="424"/>
                  </a:lnTo>
                  <a:lnTo>
                    <a:pt x="68" y="420"/>
                  </a:lnTo>
                  <a:lnTo>
                    <a:pt x="98" y="408"/>
                  </a:lnTo>
                  <a:lnTo>
                    <a:pt x="98" y="396"/>
                  </a:lnTo>
                  <a:lnTo>
                    <a:pt x="114" y="378"/>
                  </a:lnTo>
                  <a:lnTo>
                    <a:pt x="130" y="368"/>
                  </a:lnTo>
                  <a:lnTo>
                    <a:pt x="174" y="368"/>
                  </a:lnTo>
                  <a:lnTo>
                    <a:pt x="198" y="356"/>
                  </a:lnTo>
                  <a:lnTo>
                    <a:pt x="212" y="378"/>
                  </a:lnTo>
                  <a:lnTo>
                    <a:pt x="228" y="390"/>
                  </a:lnTo>
                  <a:lnTo>
                    <a:pt x="236" y="402"/>
                  </a:lnTo>
                  <a:lnTo>
                    <a:pt x="220" y="408"/>
                  </a:lnTo>
                  <a:lnTo>
                    <a:pt x="236" y="420"/>
                  </a:lnTo>
                  <a:lnTo>
                    <a:pt x="250" y="408"/>
                  </a:lnTo>
                  <a:lnTo>
                    <a:pt x="250" y="390"/>
                  </a:lnTo>
                  <a:lnTo>
                    <a:pt x="244" y="374"/>
                  </a:lnTo>
                  <a:lnTo>
                    <a:pt x="236" y="384"/>
                  </a:lnTo>
                  <a:lnTo>
                    <a:pt x="220" y="362"/>
                  </a:lnTo>
                  <a:lnTo>
                    <a:pt x="204" y="350"/>
                  </a:lnTo>
                  <a:lnTo>
                    <a:pt x="228" y="350"/>
                  </a:lnTo>
                  <a:lnTo>
                    <a:pt x="236" y="356"/>
                  </a:lnTo>
                  <a:lnTo>
                    <a:pt x="258" y="368"/>
                  </a:lnTo>
                  <a:lnTo>
                    <a:pt x="274" y="374"/>
                  </a:lnTo>
                  <a:lnTo>
                    <a:pt x="288" y="384"/>
                  </a:lnTo>
                  <a:lnTo>
                    <a:pt x="304" y="408"/>
                  </a:lnTo>
                  <a:lnTo>
                    <a:pt x="318" y="412"/>
                  </a:lnTo>
                  <a:lnTo>
                    <a:pt x="318" y="402"/>
                  </a:lnTo>
                  <a:lnTo>
                    <a:pt x="312" y="390"/>
                  </a:lnTo>
                  <a:lnTo>
                    <a:pt x="318" y="378"/>
                  </a:lnTo>
                  <a:lnTo>
                    <a:pt x="342" y="378"/>
                  </a:lnTo>
                  <a:lnTo>
                    <a:pt x="364" y="374"/>
                  </a:lnTo>
                  <a:lnTo>
                    <a:pt x="350" y="368"/>
                  </a:lnTo>
                  <a:lnTo>
                    <a:pt x="350" y="356"/>
                  </a:lnTo>
                  <a:lnTo>
                    <a:pt x="364" y="338"/>
                  </a:lnTo>
                  <a:lnTo>
                    <a:pt x="386" y="332"/>
                  </a:lnTo>
                  <a:lnTo>
                    <a:pt x="410" y="328"/>
                  </a:lnTo>
                  <a:lnTo>
                    <a:pt x="394" y="338"/>
                  </a:lnTo>
                  <a:lnTo>
                    <a:pt x="418" y="350"/>
                  </a:lnTo>
                  <a:lnTo>
                    <a:pt x="440" y="344"/>
                  </a:lnTo>
                  <a:lnTo>
                    <a:pt x="464" y="356"/>
                  </a:lnTo>
                  <a:lnTo>
                    <a:pt x="494" y="356"/>
                  </a:lnTo>
                  <a:lnTo>
                    <a:pt x="502" y="378"/>
                  </a:lnTo>
                  <a:lnTo>
                    <a:pt x="464" y="384"/>
                  </a:lnTo>
                  <a:lnTo>
                    <a:pt x="440" y="378"/>
                  </a:lnTo>
                  <a:lnTo>
                    <a:pt x="426" y="378"/>
                  </a:lnTo>
                  <a:lnTo>
                    <a:pt x="410" y="374"/>
                  </a:lnTo>
                  <a:lnTo>
                    <a:pt x="386" y="374"/>
                  </a:lnTo>
                  <a:lnTo>
                    <a:pt x="364" y="384"/>
                  </a:lnTo>
                  <a:lnTo>
                    <a:pt x="350" y="384"/>
                  </a:lnTo>
                  <a:lnTo>
                    <a:pt x="358" y="396"/>
                  </a:lnTo>
                  <a:lnTo>
                    <a:pt x="364" y="408"/>
                  </a:lnTo>
                  <a:lnTo>
                    <a:pt x="380" y="420"/>
                  </a:lnTo>
                  <a:lnTo>
                    <a:pt x="418" y="420"/>
                  </a:lnTo>
                  <a:lnTo>
                    <a:pt x="448" y="412"/>
                  </a:lnTo>
                  <a:lnTo>
                    <a:pt x="434" y="424"/>
                  </a:lnTo>
                  <a:lnTo>
                    <a:pt x="418" y="430"/>
                  </a:lnTo>
                  <a:lnTo>
                    <a:pt x="440" y="430"/>
                  </a:lnTo>
                  <a:lnTo>
                    <a:pt x="440" y="442"/>
                  </a:lnTo>
                  <a:lnTo>
                    <a:pt x="434" y="460"/>
                  </a:lnTo>
                  <a:lnTo>
                    <a:pt x="418" y="448"/>
                  </a:lnTo>
                  <a:lnTo>
                    <a:pt x="418" y="466"/>
                  </a:lnTo>
                  <a:lnTo>
                    <a:pt x="426" y="466"/>
                  </a:lnTo>
                  <a:lnTo>
                    <a:pt x="440" y="476"/>
                  </a:lnTo>
                  <a:lnTo>
                    <a:pt x="448" y="488"/>
                  </a:lnTo>
                  <a:lnTo>
                    <a:pt x="472" y="488"/>
                  </a:lnTo>
                  <a:lnTo>
                    <a:pt x="478" y="504"/>
                  </a:lnTo>
                  <a:lnTo>
                    <a:pt x="486" y="528"/>
                  </a:lnTo>
                  <a:lnTo>
                    <a:pt x="508" y="534"/>
                  </a:lnTo>
                  <a:lnTo>
                    <a:pt x="524" y="546"/>
                  </a:lnTo>
                  <a:lnTo>
                    <a:pt x="532" y="568"/>
                  </a:lnTo>
                  <a:lnTo>
                    <a:pt x="554" y="584"/>
                  </a:lnTo>
                  <a:lnTo>
                    <a:pt x="586" y="580"/>
                  </a:lnTo>
                  <a:lnTo>
                    <a:pt x="622" y="562"/>
                  </a:lnTo>
                  <a:lnTo>
                    <a:pt x="646" y="552"/>
                  </a:lnTo>
                  <a:lnTo>
                    <a:pt x="668" y="540"/>
                  </a:lnTo>
                  <a:lnTo>
                    <a:pt x="692" y="522"/>
                  </a:lnTo>
                  <a:lnTo>
                    <a:pt x="698" y="504"/>
                  </a:lnTo>
                  <a:lnTo>
                    <a:pt x="668" y="500"/>
                  </a:lnTo>
                  <a:lnTo>
                    <a:pt x="662" y="488"/>
                  </a:lnTo>
                  <a:lnTo>
                    <a:pt x="646" y="500"/>
                  </a:lnTo>
                  <a:lnTo>
                    <a:pt x="614" y="504"/>
                  </a:lnTo>
                  <a:lnTo>
                    <a:pt x="614" y="516"/>
                  </a:lnTo>
                  <a:lnTo>
                    <a:pt x="608" y="500"/>
                  </a:lnTo>
                  <a:lnTo>
                    <a:pt x="592" y="488"/>
                  </a:lnTo>
                  <a:lnTo>
                    <a:pt x="570" y="482"/>
                  </a:lnTo>
                  <a:lnTo>
                    <a:pt x="562" y="470"/>
                  </a:lnTo>
                  <a:lnTo>
                    <a:pt x="562" y="454"/>
                  </a:lnTo>
                  <a:lnTo>
                    <a:pt x="586" y="454"/>
                  </a:lnTo>
                  <a:lnTo>
                    <a:pt x="622" y="476"/>
                  </a:lnTo>
                  <a:lnTo>
                    <a:pt x="646" y="476"/>
                  </a:lnTo>
                  <a:lnTo>
                    <a:pt x="654" y="482"/>
                  </a:lnTo>
                  <a:lnTo>
                    <a:pt x="668" y="482"/>
                  </a:lnTo>
                  <a:lnTo>
                    <a:pt x="698" y="488"/>
                  </a:lnTo>
                  <a:lnTo>
                    <a:pt x="722" y="488"/>
                  </a:lnTo>
                  <a:lnTo>
                    <a:pt x="760" y="482"/>
                  </a:lnTo>
                  <a:lnTo>
                    <a:pt x="768" y="482"/>
                  </a:lnTo>
                  <a:lnTo>
                    <a:pt x="776" y="500"/>
                  </a:lnTo>
                  <a:lnTo>
                    <a:pt x="798" y="494"/>
                  </a:lnTo>
                  <a:lnTo>
                    <a:pt x="782" y="504"/>
                  </a:lnTo>
                  <a:lnTo>
                    <a:pt x="798" y="516"/>
                  </a:lnTo>
                  <a:lnTo>
                    <a:pt x="820" y="510"/>
                  </a:lnTo>
                  <a:lnTo>
                    <a:pt x="828" y="534"/>
                  </a:lnTo>
                  <a:lnTo>
                    <a:pt x="844" y="556"/>
                  </a:lnTo>
                  <a:lnTo>
                    <a:pt x="858" y="590"/>
                  </a:lnTo>
                  <a:lnTo>
                    <a:pt x="874" y="608"/>
                  </a:lnTo>
                  <a:lnTo>
                    <a:pt x="890" y="596"/>
                  </a:lnTo>
                  <a:lnTo>
                    <a:pt x="904" y="596"/>
                  </a:lnTo>
                  <a:lnTo>
                    <a:pt x="904" y="584"/>
                  </a:lnTo>
                  <a:lnTo>
                    <a:pt x="920" y="574"/>
                  </a:lnTo>
                  <a:lnTo>
                    <a:pt x="920" y="552"/>
                  </a:lnTo>
                  <a:lnTo>
                    <a:pt x="942" y="534"/>
                  </a:lnTo>
                  <a:lnTo>
                    <a:pt x="980" y="516"/>
                  </a:lnTo>
                  <a:lnTo>
                    <a:pt x="1018" y="504"/>
                  </a:lnTo>
                  <a:lnTo>
                    <a:pt x="1042" y="528"/>
                  </a:lnTo>
                  <a:lnTo>
                    <a:pt x="1064" y="546"/>
                  </a:lnTo>
                  <a:lnTo>
                    <a:pt x="1086" y="540"/>
                  </a:lnTo>
                  <a:lnTo>
                    <a:pt x="1102" y="568"/>
                  </a:lnTo>
                  <a:lnTo>
                    <a:pt x="1102" y="584"/>
                  </a:lnTo>
                  <a:lnTo>
                    <a:pt x="1118" y="602"/>
                  </a:lnTo>
                  <a:lnTo>
                    <a:pt x="1110" y="584"/>
                  </a:lnTo>
                  <a:lnTo>
                    <a:pt x="1110" y="568"/>
                  </a:lnTo>
                  <a:lnTo>
                    <a:pt x="1124" y="556"/>
                  </a:lnTo>
                  <a:lnTo>
                    <a:pt x="1132" y="574"/>
                  </a:lnTo>
                  <a:lnTo>
                    <a:pt x="1156" y="580"/>
                  </a:lnTo>
                  <a:lnTo>
                    <a:pt x="1156" y="596"/>
                  </a:lnTo>
                  <a:lnTo>
                    <a:pt x="1178" y="590"/>
                  </a:lnTo>
                  <a:lnTo>
                    <a:pt x="1208" y="580"/>
                  </a:lnTo>
                  <a:lnTo>
                    <a:pt x="1202" y="562"/>
                  </a:lnTo>
                  <a:lnTo>
                    <a:pt x="1186" y="552"/>
                  </a:lnTo>
                  <a:lnTo>
                    <a:pt x="1170" y="534"/>
                  </a:lnTo>
                  <a:lnTo>
                    <a:pt x="1156" y="522"/>
                  </a:lnTo>
                  <a:lnTo>
                    <a:pt x="1170" y="510"/>
                  </a:lnTo>
                  <a:lnTo>
                    <a:pt x="1202" y="510"/>
                  </a:lnTo>
                  <a:lnTo>
                    <a:pt x="1208" y="516"/>
                  </a:lnTo>
                  <a:lnTo>
                    <a:pt x="1216" y="504"/>
                  </a:lnTo>
                  <a:lnTo>
                    <a:pt x="1238" y="500"/>
                  </a:lnTo>
                  <a:lnTo>
                    <a:pt x="1246" y="504"/>
                  </a:lnTo>
                  <a:lnTo>
                    <a:pt x="1262" y="494"/>
                  </a:lnTo>
                  <a:lnTo>
                    <a:pt x="1276" y="476"/>
                  </a:lnTo>
                  <a:lnTo>
                    <a:pt x="1308" y="454"/>
                  </a:lnTo>
                  <a:lnTo>
                    <a:pt x="1300" y="442"/>
                  </a:lnTo>
                  <a:lnTo>
                    <a:pt x="1292" y="430"/>
                  </a:lnTo>
                  <a:lnTo>
                    <a:pt x="1276" y="420"/>
                  </a:lnTo>
                  <a:lnTo>
                    <a:pt x="1262" y="408"/>
                  </a:lnTo>
                  <a:lnTo>
                    <a:pt x="1276" y="396"/>
                  </a:lnTo>
                  <a:lnTo>
                    <a:pt x="1246" y="396"/>
                  </a:lnTo>
                  <a:lnTo>
                    <a:pt x="1270" y="374"/>
                  </a:lnTo>
                  <a:lnTo>
                    <a:pt x="1276" y="378"/>
                  </a:lnTo>
                  <a:lnTo>
                    <a:pt x="1314" y="378"/>
                  </a:lnTo>
                  <a:lnTo>
                    <a:pt x="1322" y="390"/>
                  </a:lnTo>
                  <a:lnTo>
                    <a:pt x="1338" y="408"/>
                  </a:lnTo>
                  <a:lnTo>
                    <a:pt x="1346" y="430"/>
                  </a:lnTo>
                  <a:lnTo>
                    <a:pt x="1352" y="420"/>
                  </a:lnTo>
                  <a:lnTo>
                    <a:pt x="1376" y="408"/>
                  </a:lnTo>
                  <a:lnTo>
                    <a:pt x="1352" y="396"/>
                  </a:lnTo>
                  <a:lnTo>
                    <a:pt x="1346" y="378"/>
                  </a:lnTo>
                  <a:lnTo>
                    <a:pt x="1360" y="362"/>
                  </a:lnTo>
                  <a:lnTo>
                    <a:pt x="1390" y="350"/>
                  </a:lnTo>
                  <a:lnTo>
                    <a:pt x="1420" y="332"/>
                  </a:lnTo>
                  <a:lnTo>
                    <a:pt x="1428" y="310"/>
                  </a:lnTo>
                  <a:lnTo>
                    <a:pt x="1428" y="288"/>
                  </a:lnTo>
                  <a:lnTo>
                    <a:pt x="1414" y="270"/>
                  </a:lnTo>
                  <a:lnTo>
                    <a:pt x="1414" y="258"/>
                  </a:lnTo>
                  <a:lnTo>
                    <a:pt x="1398" y="248"/>
                  </a:lnTo>
                  <a:lnTo>
                    <a:pt x="1368" y="252"/>
                  </a:lnTo>
                  <a:lnTo>
                    <a:pt x="1368" y="248"/>
                  </a:lnTo>
                  <a:lnTo>
                    <a:pt x="1384" y="224"/>
                  </a:lnTo>
                  <a:lnTo>
                    <a:pt x="1398" y="212"/>
                  </a:lnTo>
                  <a:lnTo>
                    <a:pt x="1428" y="208"/>
                  </a:lnTo>
                  <a:lnTo>
                    <a:pt x="1474" y="208"/>
                  </a:lnTo>
                  <a:lnTo>
                    <a:pt x="1526" y="212"/>
                  </a:lnTo>
                  <a:lnTo>
                    <a:pt x="1542" y="208"/>
                  </a:lnTo>
                  <a:lnTo>
                    <a:pt x="1566" y="184"/>
                  </a:lnTo>
                  <a:lnTo>
                    <a:pt x="1596" y="172"/>
                  </a:lnTo>
                  <a:lnTo>
                    <a:pt x="1596" y="184"/>
                  </a:lnTo>
                  <a:lnTo>
                    <a:pt x="1610" y="190"/>
                  </a:lnTo>
                  <a:lnTo>
                    <a:pt x="1626" y="178"/>
                  </a:lnTo>
                  <a:lnTo>
                    <a:pt x="1648" y="172"/>
                  </a:lnTo>
                  <a:lnTo>
                    <a:pt x="1642" y="184"/>
                  </a:lnTo>
                  <a:lnTo>
                    <a:pt x="1618" y="202"/>
                  </a:lnTo>
                  <a:lnTo>
                    <a:pt x="1588" y="212"/>
                  </a:lnTo>
                  <a:lnTo>
                    <a:pt x="1588" y="230"/>
                  </a:lnTo>
                  <a:lnTo>
                    <a:pt x="1618" y="242"/>
                  </a:lnTo>
                  <a:lnTo>
                    <a:pt x="1618" y="270"/>
                  </a:lnTo>
                  <a:lnTo>
                    <a:pt x="1642" y="288"/>
                  </a:lnTo>
                  <a:lnTo>
                    <a:pt x="1642" y="270"/>
                  </a:lnTo>
                  <a:lnTo>
                    <a:pt x="1656" y="258"/>
                  </a:lnTo>
                  <a:lnTo>
                    <a:pt x="1672" y="242"/>
                  </a:lnTo>
                  <a:lnTo>
                    <a:pt x="1656" y="224"/>
                  </a:lnTo>
                  <a:lnTo>
                    <a:pt x="1656" y="208"/>
                  </a:lnTo>
                  <a:lnTo>
                    <a:pt x="1680" y="190"/>
                  </a:lnTo>
                  <a:lnTo>
                    <a:pt x="1688" y="202"/>
                  </a:lnTo>
                  <a:lnTo>
                    <a:pt x="1726" y="196"/>
                  </a:lnTo>
                  <a:lnTo>
                    <a:pt x="1740" y="184"/>
                  </a:lnTo>
                  <a:lnTo>
                    <a:pt x="1770" y="178"/>
                  </a:lnTo>
                  <a:lnTo>
                    <a:pt x="1770" y="166"/>
                  </a:lnTo>
                  <a:lnTo>
                    <a:pt x="1802" y="160"/>
                  </a:lnTo>
                  <a:lnTo>
                    <a:pt x="1786" y="156"/>
                  </a:lnTo>
                  <a:lnTo>
                    <a:pt x="1770" y="150"/>
                  </a:lnTo>
                  <a:lnTo>
                    <a:pt x="1748" y="144"/>
                  </a:lnTo>
                  <a:lnTo>
                    <a:pt x="1778" y="144"/>
                  </a:lnTo>
                  <a:lnTo>
                    <a:pt x="1786" y="126"/>
                  </a:lnTo>
                  <a:close/>
                </a:path>
              </a:pathLst>
            </a:custGeom>
            <a:solidFill>
              <a:srgbClr val="A1C6E7"/>
            </a:solidFill>
            <a:ln w="9525">
              <a:noFill/>
              <a:round/>
              <a:headEnd/>
              <a:tailEnd/>
            </a:ln>
          </p:spPr>
          <p:txBody>
            <a:bodyPr/>
            <a:lstStyle/>
            <a:p>
              <a:endParaRPr lang="en-US"/>
            </a:p>
          </p:txBody>
        </p:sp>
        <p:sp>
          <p:nvSpPr>
            <p:cNvPr id="15" name="Freeform 49"/>
            <p:cNvSpPr>
              <a:spLocks/>
            </p:cNvSpPr>
            <p:nvPr/>
          </p:nvSpPr>
          <p:spPr bwMode="auto">
            <a:xfrm>
              <a:off x="7558252" y="1882195"/>
              <a:ext cx="310095" cy="378430"/>
            </a:xfrm>
            <a:custGeom>
              <a:avLst/>
              <a:gdLst>
                <a:gd name="T0" fmla="*/ 2147483647 w 138"/>
                <a:gd name="T1" fmla="*/ 2147483647 h 106"/>
                <a:gd name="T2" fmla="*/ 2147483647 w 138"/>
                <a:gd name="T3" fmla="*/ 2147483647 h 106"/>
                <a:gd name="T4" fmla="*/ 2147483647 w 138"/>
                <a:gd name="T5" fmla="*/ 0 h 106"/>
                <a:gd name="T6" fmla="*/ 2147483647 w 138"/>
                <a:gd name="T7" fmla="*/ 0 h 106"/>
                <a:gd name="T8" fmla="*/ 2147483647 w 138"/>
                <a:gd name="T9" fmla="*/ 0 h 106"/>
                <a:gd name="T10" fmla="*/ 2147483647 w 138"/>
                <a:gd name="T11" fmla="*/ 0 h 106"/>
                <a:gd name="T12" fmla="*/ 2147483647 w 138"/>
                <a:gd name="T13" fmla="*/ 2147483647 h 106"/>
                <a:gd name="T14" fmla="*/ 2147483647 w 138"/>
                <a:gd name="T15" fmla="*/ 2147483647 h 106"/>
                <a:gd name="T16" fmla="*/ 2147483647 w 138"/>
                <a:gd name="T17" fmla="*/ 2147483647 h 106"/>
                <a:gd name="T18" fmla="*/ 2147483647 w 138"/>
                <a:gd name="T19" fmla="*/ 2147483647 h 106"/>
                <a:gd name="T20" fmla="*/ 2147483647 w 138"/>
                <a:gd name="T21" fmla="*/ 2147483647 h 106"/>
                <a:gd name="T22" fmla="*/ 2147483647 w 138"/>
                <a:gd name="T23" fmla="*/ 2147483647 h 106"/>
                <a:gd name="T24" fmla="*/ 2147483647 w 138"/>
                <a:gd name="T25" fmla="*/ 2147483647 h 106"/>
                <a:gd name="T26" fmla="*/ 2147483647 w 138"/>
                <a:gd name="T27" fmla="*/ 2147483647 h 106"/>
                <a:gd name="T28" fmla="*/ 2147483647 w 138"/>
                <a:gd name="T29" fmla="*/ 2147483647 h 106"/>
                <a:gd name="T30" fmla="*/ 0 w 138"/>
                <a:gd name="T31" fmla="*/ 2147483647 h 106"/>
                <a:gd name="T32" fmla="*/ 0 w 138"/>
                <a:gd name="T33" fmla="*/ 2147483647 h 106"/>
                <a:gd name="T34" fmla="*/ 0 w 138"/>
                <a:gd name="T35" fmla="*/ 2147483647 h 106"/>
                <a:gd name="T36" fmla="*/ 2147483647 w 138"/>
                <a:gd name="T37" fmla="*/ 2147483647 h 106"/>
                <a:gd name="T38" fmla="*/ 2147483647 w 138"/>
                <a:gd name="T39" fmla="*/ 2147483647 h 106"/>
                <a:gd name="T40" fmla="*/ 2147483647 w 138"/>
                <a:gd name="T41" fmla="*/ 2147483647 h 106"/>
                <a:gd name="T42" fmla="*/ 2147483647 w 138"/>
                <a:gd name="T43" fmla="*/ 2147483647 h 106"/>
                <a:gd name="T44" fmla="*/ 2147483647 w 138"/>
                <a:gd name="T45" fmla="*/ 2147483647 h 106"/>
                <a:gd name="T46" fmla="*/ 2147483647 w 138"/>
                <a:gd name="T47" fmla="*/ 2147483647 h 106"/>
                <a:gd name="T48" fmla="*/ 2147483647 w 138"/>
                <a:gd name="T49" fmla="*/ 2147483647 h 106"/>
                <a:gd name="T50" fmla="*/ 2147483647 w 138"/>
                <a:gd name="T51" fmla="*/ 2147483647 h 106"/>
                <a:gd name="T52" fmla="*/ 2147483647 w 138"/>
                <a:gd name="T53" fmla="*/ 2147483647 h 106"/>
                <a:gd name="T54" fmla="*/ 2147483647 w 138"/>
                <a:gd name="T55" fmla="*/ 2147483647 h 106"/>
                <a:gd name="T56" fmla="*/ 2147483647 w 138"/>
                <a:gd name="T57" fmla="*/ 2147483647 h 106"/>
                <a:gd name="T58" fmla="*/ 2147483647 w 138"/>
                <a:gd name="T59" fmla="*/ 2147483647 h 106"/>
                <a:gd name="T60" fmla="*/ 2147483647 w 138"/>
                <a:gd name="T61" fmla="*/ 2147483647 h 106"/>
                <a:gd name="T62" fmla="*/ 2147483647 w 138"/>
                <a:gd name="T63" fmla="*/ 2147483647 h 106"/>
                <a:gd name="T64" fmla="*/ 2147483647 w 138"/>
                <a:gd name="T65" fmla="*/ 2147483647 h 106"/>
                <a:gd name="T66" fmla="*/ 2147483647 w 138"/>
                <a:gd name="T67" fmla="*/ 2147483647 h 106"/>
                <a:gd name="T68" fmla="*/ 2147483647 w 138"/>
                <a:gd name="T69" fmla="*/ 2147483647 h 106"/>
                <a:gd name="T70" fmla="*/ 2147483647 w 138"/>
                <a:gd name="T71" fmla="*/ 2147483647 h 106"/>
                <a:gd name="T72" fmla="*/ 2147483647 w 138"/>
                <a:gd name="T73" fmla="*/ 2147483647 h 106"/>
                <a:gd name="T74" fmla="*/ 2147483647 w 138"/>
                <a:gd name="T75" fmla="*/ 2147483647 h 106"/>
                <a:gd name="T76" fmla="*/ 2147483647 w 138"/>
                <a:gd name="T77" fmla="*/ 2147483647 h 106"/>
                <a:gd name="T78" fmla="*/ 2147483647 w 138"/>
                <a:gd name="T79" fmla="*/ 2147483647 h 106"/>
                <a:gd name="T80" fmla="*/ 2147483647 w 138"/>
                <a:gd name="T81" fmla="*/ 2147483647 h 106"/>
                <a:gd name="T82" fmla="*/ 2147483647 w 138"/>
                <a:gd name="T83" fmla="*/ 2147483647 h 106"/>
                <a:gd name="T84" fmla="*/ 2147483647 w 138"/>
                <a:gd name="T85" fmla="*/ 2147483647 h 106"/>
                <a:gd name="T86" fmla="*/ 2147483647 w 138"/>
                <a:gd name="T87" fmla="*/ 2147483647 h 106"/>
                <a:gd name="T88" fmla="*/ 2147483647 w 138"/>
                <a:gd name="T89" fmla="*/ 2147483647 h 106"/>
                <a:gd name="T90" fmla="*/ 2147483647 w 138"/>
                <a:gd name="T91" fmla="*/ 2147483647 h 10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8"/>
                <a:gd name="T139" fmla="*/ 0 h 106"/>
                <a:gd name="T140" fmla="*/ 138 w 138"/>
                <a:gd name="T141" fmla="*/ 106 h 10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8" h="106">
                  <a:moveTo>
                    <a:pt x="84" y="6"/>
                  </a:moveTo>
                  <a:lnTo>
                    <a:pt x="84" y="6"/>
                  </a:lnTo>
                  <a:lnTo>
                    <a:pt x="54" y="0"/>
                  </a:lnTo>
                  <a:lnTo>
                    <a:pt x="38" y="0"/>
                  </a:lnTo>
                  <a:lnTo>
                    <a:pt x="24" y="0"/>
                  </a:lnTo>
                  <a:lnTo>
                    <a:pt x="18" y="2"/>
                  </a:lnTo>
                  <a:lnTo>
                    <a:pt x="16" y="6"/>
                  </a:lnTo>
                  <a:lnTo>
                    <a:pt x="14" y="10"/>
                  </a:lnTo>
                  <a:lnTo>
                    <a:pt x="12" y="18"/>
                  </a:lnTo>
                  <a:lnTo>
                    <a:pt x="8" y="34"/>
                  </a:lnTo>
                  <a:lnTo>
                    <a:pt x="6" y="50"/>
                  </a:lnTo>
                  <a:lnTo>
                    <a:pt x="2" y="84"/>
                  </a:lnTo>
                  <a:lnTo>
                    <a:pt x="0" y="94"/>
                  </a:lnTo>
                  <a:lnTo>
                    <a:pt x="0" y="102"/>
                  </a:lnTo>
                  <a:lnTo>
                    <a:pt x="16" y="102"/>
                  </a:lnTo>
                  <a:lnTo>
                    <a:pt x="32" y="100"/>
                  </a:lnTo>
                  <a:lnTo>
                    <a:pt x="46" y="104"/>
                  </a:lnTo>
                  <a:lnTo>
                    <a:pt x="60" y="106"/>
                  </a:lnTo>
                  <a:lnTo>
                    <a:pt x="68" y="106"/>
                  </a:lnTo>
                  <a:lnTo>
                    <a:pt x="78" y="106"/>
                  </a:lnTo>
                  <a:lnTo>
                    <a:pt x="82" y="104"/>
                  </a:lnTo>
                  <a:lnTo>
                    <a:pt x="82" y="102"/>
                  </a:lnTo>
                  <a:lnTo>
                    <a:pt x="82" y="100"/>
                  </a:lnTo>
                  <a:lnTo>
                    <a:pt x="84" y="98"/>
                  </a:lnTo>
                  <a:lnTo>
                    <a:pt x="104" y="80"/>
                  </a:lnTo>
                  <a:lnTo>
                    <a:pt x="124" y="62"/>
                  </a:lnTo>
                  <a:lnTo>
                    <a:pt x="134" y="50"/>
                  </a:lnTo>
                  <a:lnTo>
                    <a:pt x="138" y="44"/>
                  </a:lnTo>
                  <a:lnTo>
                    <a:pt x="138" y="40"/>
                  </a:lnTo>
                  <a:lnTo>
                    <a:pt x="138" y="34"/>
                  </a:lnTo>
                  <a:lnTo>
                    <a:pt x="136" y="28"/>
                  </a:lnTo>
                  <a:lnTo>
                    <a:pt x="132" y="24"/>
                  </a:lnTo>
                  <a:lnTo>
                    <a:pt x="126" y="20"/>
                  </a:lnTo>
                  <a:lnTo>
                    <a:pt x="112" y="14"/>
                  </a:lnTo>
                  <a:lnTo>
                    <a:pt x="100" y="12"/>
                  </a:lnTo>
                  <a:lnTo>
                    <a:pt x="84" y="6"/>
                  </a:lnTo>
                  <a:close/>
                </a:path>
              </a:pathLst>
            </a:custGeom>
            <a:solidFill>
              <a:srgbClr val="A1C6E7"/>
            </a:solidFill>
            <a:ln w="9525">
              <a:noFill/>
              <a:round/>
              <a:headEnd/>
              <a:tailEnd/>
            </a:ln>
          </p:spPr>
          <p:txBody>
            <a:bodyPr/>
            <a:lstStyle/>
            <a:p>
              <a:endParaRPr lang="en-US"/>
            </a:p>
          </p:txBody>
        </p:sp>
        <p:sp>
          <p:nvSpPr>
            <p:cNvPr id="16" name="Freeform 50"/>
            <p:cNvSpPr>
              <a:spLocks/>
            </p:cNvSpPr>
            <p:nvPr/>
          </p:nvSpPr>
          <p:spPr bwMode="auto">
            <a:xfrm>
              <a:off x="7940253" y="4823955"/>
              <a:ext cx="238188" cy="164224"/>
            </a:xfrm>
            <a:custGeom>
              <a:avLst/>
              <a:gdLst>
                <a:gd name="T0" fmla="*/ 2147483647 w 106"/>
                <a:gd name="T1" fmla="*/ 0 h 46"/>
                <a:gd name="T2" fmla="*/ 2147483647 w 106"/>
                <a:gd name="T3" fmla="*/ 2147483647 h 46"/>
                <a:gd name="T4" fmla="*/ 2147483647 w 106"/>
                <a:gd name="T5" fmla="*/ 2147483647 h 46"/>
                <a:gd name="T6" fmla="*/ 0 w 106"/>
                <a:gd name="T7" fmla="*/ 2147483647 h 46"/>
                <a:gd name="T8" fmla="*/ 2147483647 w 106"/>
                <a:gd name="T9" fmla="*/ 2147483647 h 46"/>
                <a:gd name="T10" fmla="*/ 2147483647 w 106"/>
                <a:gd name="T11" fmla="*/ 2147483647 h 46"/>
                <a:gd name="T12" fmla="*/ 2147483647 w 106"/>
                <a:gd name="T13" fmla="*/ 2147483647 h 46"/>
                <a:gd name="T14" fmla="*/ 2147483647 w 106"/>
                <a:gd name="T15" fmla="*/ 2147483647 h 46"/>
                <a:gd name="T16" fmla="*/ 2147483647 w 106"/>
                <a:gd name="T17" fmla="*/ 0 h 46"/>
                <a:gd name="T18" fmla="*/ 2147483647 w 106"/>
                <a:gd name="T19" fmla="*/ 0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6"/>
                <a:gd name="T31" fmla="*/ 0 h 46"/>
                <a:gd name="T32" fmla="*/ 106 w 106"/>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6" h="46">
                  <a:moveTo>
                    <a:pt x="82" y="0"/>
                  </a:moveTo>
                  <a:lnTo>
                    <a:pt x="60" y="18"/>
                  </a:lnTo>
                  <a:lnTo>
                    <a:pt x="30" y="30"/>
                  </a:lnTo>
                  <a:lnTo>
                    <a:pt x="0" y="40"/>
                  </a:lnTo>
                  <a:lnTo>
                    <a:pt x="30" y="46"/>
                  </a:lnTo>
                  <a:lnTo>
                    <a:pt x="60" y="34"/>
                  </a:lnTo>
                  <a:lnTo>
                    <a:pt x="82" y="18"/>
                  </a:lnTo>
                  <a:lnTo>
                    <a:pt x="106" y="12"/>
                  </a:lnTo>
                  <a:lnTo>
                    <a:pt x="92" y="0"/>
                  </a:lnTo>
                  <a:lnTo>
                    <a:pt x="82" y="0"/>
                  </a:lnTo>
                  <a:close/>
                </a:path>
              </a:pathLst>
            </a:custGeom>
            <a:solidFill>
              <a:srgbClr val="A1C6E7"/>
            </a:solidFill>
            <a:ln w="9525">
              <a:noFill/>
              <a:round/>
              <a:headEnd/>
              <a:tailEnd/>
            </a:ln>
          </p:spPr>
          <p:txBody>
            <a:bodyPr/>
            <a:lstStyle/>
            <a:p>
              <a:endParaRPr lang="en-US"/>
            </a:p>
          </p:txBody>
        </p:sp>
        <p:sp>
          <p:nvSpPr>
            <p:cNvPr id="17" name="Freeform 51"/>
            <p:cNvSpPr>
              <a:spLocks/>
            </p:cNvSpPr>
            <p:nvPr/>
          </p:nvSpPr>
          <p:spPr bwMode="auto">
            <a:xfrm>
              <a:off x="8196417" y="4681150"/>
              <a:ext cx="121341" cy="185644"/>
            </a:xfrm>
            <a:custGeom>
              <a:avLst/>
              <a:gdLst>
                <a:gd name="T0" fmla="*/ 2147483647 w 54"/>
                <a:gd name="T1" fmla="*/ 2147483647 h 52"/>
                <a:gd name="T2" fmla="*/ 2147483647 w 54"/>
                <a:gd name="T3" fmla="*/ 0 h 52"/>
                <a:gd name="T4" fmla="*/ 2147483647 w 54"/>
                <a:gd name="T5" fmla="*/ 2147483647 h 52"/>
                <a:gd name="T6" fmla="*/ 0 w 54"/>
                <a:gd name="T7" fmla="*/ 2147483647 h 52"/>
                <a:gd name="T8" fmla="*/ 2147483647 w 54"/>
                <a:gd name="T9" fmla="*/ 2147483647 h 52"/>
                <a:gd name="T10" fmla="*/ 2147483647 w 54"/>
                <a:gd name="T11" fmla="*/ 2147483647 h 52"/>
                <a:gd name="T12" fmla="*/ 2147483647 w 54"/>
                <a:gd name="T13" fmla="*/ 2147483647 h 52"/>
                <a:gd name="T14" fmla="*/ 2147483647 w 54"/>
                <a:gd name="T15" fmla="*/ 2147483647 h 52"/>
                <a:gd name="T16" fmla="*/ 2147483647 w 54"/>
                <a:gd name="T17" fmla="*/ 2147483647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
                <a:gd name="T28" fmla="*/ 0 h 52"/>
                <a:gd name="T29" fmla="*/ 54 w 54"/>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 h="52">
                  <a:moveTo>
                    <a:pt x="14" y="12"/>
                  </a:moveTo>
                  <a:lnTo>
                    <a:pt x="6" y="0"/>
                  </a:lnTo>
                  <a:lnTo>
                    <a:pt x="6" y="34"/>
                  </a:lnTo>
                  <a:lnTo>
                    <a:pt x="0" y="52"/>
                  </a:lnTo>
                  <a:lnTo>
                    <a:pt x="6" y="46"/>
                  </a:lnTo>
                  <a:lnTo>
                    <a:pt x="30" y="28"/>
                  </a:lnTo>
                  <a:lnTo>
                    <a:pt x="44" y="24"/>
                  </a:lnTo>
                  <a:lnTo>
                    <a:pt x="54" y="12"/>
                  </a:lnTo>
                  <a:lnTo>
                    <a:pt x="14" y="12"/>
                  </a:lnTo>
                  <a:close/>
                </a:path>
              </a:pathLst>
            </a:custGeom>
            <a:solidFill>
              <a:srgbClr val="A1C6E7"/>
            </a:solidFill>
            <a:ln w="9525">
              <a:noFill/>
              <a:round/>
              <a:headEnd/>
              <a:tailEnd/>
            </a:ln>
          </p:spPr>
          <p:txBody>
            <a:bodyPr/>
            <a:lstStyle/>
            <a:p>
              <a:endParaRPr lang="en-US"/>
            </a:p>
          </p:txBody>
        </p:sp>
        <p:sp>
          <p:nvSpPr>
            <p:cNvPr id="18" name="Freeform 52"/>
            <p:cNvSpPr>
              <a:spLocks/>
            </p:cNvSpPr>
            <p:nvPr/>
          </p:nvSpPr>
          <p:spPr bwMode="auto">
            <a:xfrm>
              <a:off x="6794253" y="3617262"/>
              <a:ext cx="238188" cy="264187"/>
            </a:xfrm>
            <a:custGeom>
              <a:avLst/>
              <a:gdLst>
                <a:gd name="T0" fmla="*/ 2147483647 w 106"/>
                <a:gd name="T1" fmla="*/ 2147483647 h 74"/>
                <a:gd name="T2" fmla="*/ 2147483647 w 106"/>
                <a:gd name="T3" fmla="*/ 2147483647 h 74"/>
                <a:gd name="T4" fmla="*/ 2147483647 w 106"/>
                <a:gd name="T5" fmla="*/ 2147483647 h 74"/>
                <a:gd name="T6" fmla="*/ 2147483647 w 106"/>
                <a:gd name="T7" fmla="*/ 2147483647 h 74"/>
                <a:gd name="T8" fmla="*/ 2147483647 w 106"/>
                <a:gd name="T9" fmla="*/ 2147483647 h 74"/>
                <a:gd name="T10" fmla="*/ 2147483647 w 106"/>
                <a:gd name="T11" fmla="*/ 0 h 74"/>
                <a:gd name="T12" fmla="*/ 2147483647 w 106"/>
                <a:gd name="T13" fmla="*/ 2147483647 h 74"/>
                <a:gd name="T14" fmla="*/ 2147483647 w 106"/>
                <a:gd name="T15" fmla="*/ 2147483647 h 74"/>
                <a:gd name="T16" fmla="*/ 2147483647 w 106"/>
                <a:gd name="T17" fmla="*/ 2147483647 h 74"/>
                <a:gd name="T18" fmla="*/ 0 w 106"/>
                <a:gd name="T19" fmla="*/ 2147483647 h 74"/>
                <a:gd name="T20" fmla="*/ 2147483647 w 106"/>
                <a:gd name="T21" fmla="*/ 2147483647 h 74"/>
                <a:gd name="T22" fmla="*/ 2147483647 w 106"/>
                <a:gd name="T23" fmla="*/ 2147483647 h 74"/>
                <a:gd name="T24" fmla="*/ 2147483647 w 106"/>
                <a:gd name="T25" fmla="*/ 2147483647 h 74"/>
                <a:gd name="T26" fmla="*/ 2147483647 w 106"/>
                <a:gd name="T27" fmla="*/ 2147483647 h 74"/>
                <a:gd name="T28" fmla="*/ 2147483647 w 106"/>
                <a:gd name="T29" fmla="*/ 2147483647 h 74"/>
                <a:gd name="T30" fmla="*/ 2147483647 w 106"/>
                <a:gd name="T31" fmla="*/ 2147483647 h 7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6"/>
                <a:gd name="T49" fmla="*/ 0 h 74"/>
                <a:gd name="T50" fmla="*/ 106 w 106"/>
                <a:gd name="T51" fmla="*/ 74 h 7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6" h="74">
                  <a:moveTo>
                    <a:pt x="98" y="52"/>
                  </a:moveTo>
                  <a:lnTo>
                    <a:pt x="106" y="40"/>
                  </a:lnTo>
                  <a:lnTo>
                    <a:pt x="106" y="18"/>
                  </a:lnTo>
                  <a:lnTo>
                    <a:pt x="98" y="6"/>
                  </a:lnTo>
                  <a:lnTo>
                    <a:pt x="82" y="12"/>
                  </a:lnTo>
                  <a:lnTo>
                    <a:pt x="82" y="0"/>
                  </a:lnTo>
                  <a:lnTo>
                    <a:pt x="60" y="18"/>
                  </a:lnTo>
                  <a:lnTo>
                    <a:pt x="30" y="34"/>
                  </a:lnTo>
                  <a:lnTo>
                    <a:pt x="22" y="40"/>
                  </a:lnTo>
                  <a:lnTo>
                    <a:pt x="0" y="46"/>
                  </a:lnTo>
                  <a:lnTo>
                    <a:pt x="14" y="52"/>
                  </a:lnTo>
                  <a:lnTo>
                    <a:pt x="36" y="58"/>
                  </a:lnTo>
                  <a:lnTo>
                    <a:pt x="30" y="74"/>
                  </a:lnTo>
                  <a:lnTo>
                    <a:pt x="74" y="74"/>
                  </a:lnTo>
                  <a:lnTo>
                    <a:pt x="82" y="70"/>
                  </a:lnTo>
                  <a:lnTo>
                    <a:pt x="98" y="52"/>
                  </a:lnTo>
                  <a:close/>
                </a:path>
              </a:pathLst>
            </a:custGeom>
            <a:solidFill>
              <a:srgbClr val="A1C6E7"/>
            </a:solidFill>
            <a:ln w="9525">
              <a:noFill/>
              <a:round/>
              <a:headEnd/>
              <a:tailEnd/>
            </a:ln>
          </p:spPr>
          <p:txBody>
            <a:bodyPr/>
            <a:lstStyle/>
            <a:p>
              <a:endParaRPr lang="en-US"/>
            </a:p>
          </p:txBody>
        </p:sp>
        <p:sp>
          <p:nvSpPr>
            <p:cNvPr id="19" name="Freeform 53"/>
            <p:cNvSpPr>
              <a:spLocks/>
            </p:cNvSpPr>
            <p:nvPr/>
          </p:nvSpPr>
          <p:spPr bwMode="auto">
            <a:xfrm>
              <a:off x="6929076" y="3881449"/>
              <a:ext cx="31459" cy="64262"/>
            </a:xfrm>
            <a:custGeom>
              <a:avLst/>
              <a:gdLst>
                <a:gd name="T0" fmla="*/ 2147483647 w 14"/>
                <a:gd name="T1" fmla="*/ 2147483647 h 18"/>
                <a:gd name="T2" fmla="*/ 2147483647 w 14"/>
                <a:gd name="T3" fmla="*/ 2147483647 h 18"/>
                <a:gd name="T4" fmla="*/ 2147483647 w 14"/>
                <a:gd name="T5" fmla="*/ 0 h 18"/>
                <a:gd name="T6" fmla="*/ 0 w 14"/>
                <a:gd name="T7" fmla="*/ 2147483647 h 18"/>
                <a:gd name="T8" fmla="*/ 2147483647 w 14"/>
                <a:gd name="T9" fmla="*/ 2147483647 h 18"/>
                <a:gd name="T10" fmla="*/ 0 60000 65536"/>
                <a:gd name="T11" fmla="*/ 0 60000 65536"/>
                <a:gd name="T12" fmla="*/ 0 60000 65536"/>
                <a:gd name="T13" fmla="*/ 0 60000 65536"/>
                <a:gd name="T14" fmla="*/ 0 60000 65536"/>
                <a:gd name="T15" fmla="*/ 0 w 14"/>
                <a:gd name="T16" fmla="*/ 0 h 18"/>
                <a:gd name="T17" fmla="*/ 14 w 14"/>
                <a:gd name="T18" fmla="*/ 18 h 18"/>
              </a:gdLst>
              <a:ahLst/>
              <a:cxnLst>
                <a:cxn ang="T10">
                  <a:pos x="T0" y="T1"/>
                </a:cxn>
                <a:cxn ang="T11">
                  <a:pos x="T2" y="T3"/>
                </a:cxn>
                <a:cxn ang="T12">
                  <a:pos x="T4" y="T5"/>
                </a:cxn>
                <a:cxn ang="T13">
                  <a:pos x="T6" y="T7"/>
                </a:cxn>
                <a:cxn ang="T14">
                  <a:pos x="T8" y="T9"/>
                </a:cxn>
              </a:cxnLst>
              <a:rect l="T15" t="T16" r="T17" b="T18"/>
              <a:pathLst>
                <a:path w="14" h="18">
                  <a:moveTo>
                    <a:pt x="8" y="18"/>
                  </a:moveTo>
                  <a:lnTo>
                    <a:pt x="8" y="12"/>
                  </a:lnTo>
                  <a:lnTo>
                    <a:pt x="14" y="0"/>
                  </a:lnTo>
                  <a:lnTo>
                    <a:pt x="0" y="12"/>
                  </a:lnTo>
                  <a:lnTo>
                    <a:pt x="8" y="18"/>
                  </a:lnTo>
                  <a:close/>
                </a:path>
              </a:pathLst>
            </a:custGeom>
            <a:solidFill>
              <a:srgbClr val="A1C6E7"/>
            </a:solidFill>
            <a:ln w="9525">
              <a:noFill/>
              <a:round/>
              <a:headEnd/>
              <a:tailEnd/>
            </a:ln>
          </p:spPr>
          <p:txBody>
            <a:bodyPr/>
            <a:lstStyle/>
            <a:p>
              <a:endParaRPr lang="en-US"/>
            </a:p>
          </p:txBody>
        </p:sp>
        <p:sp>
          <p:nvSpPr>
            <p:cNvPr id="20" name="Freeform 54"/>
            <p:cNvSpPr>
              <a:spLocks/>
            </p:cNvSpPr>
            <p:nvPr/>
          </p:nvSpPr>
          <p:spPr bwMode="auto">
            <a:xfrm>
              <a:off x="3396699" y="2267765"/>
              <a:ext cx="13482" cy="21421"/>
            </a:xfrm>
            <a:custGeom>
              <a:avLst/>
              <a:gdLst>
                <a:gd name="T0" fmla="*/ 2147483647 w 6"/>
                <a:gd name="T1" fmla="*/ 0 h 6"/>
                <a:gd name="T2" fmla="*/ 0 w 6"/>
                <a:gd name="T3" fmla="*/ 2147483647 h 6"/>
                <a:gd name="T4" fmla="*/ 2147483647 w 6"/>
                <a:gd name="T5" fmla="*/ 2147483647 h 6"/>
                <a:gd name="T6" fmla="*/ 2147483647 w 6"/>
                <a:gd name="T7" fmla="*/ 0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4"/>
                  </a:lnTo>
                  <a:lnTo>
                    <a:pt x="6" y="6"/>
                  </a:lnTo>
                  <a:lnTo>
                    <a:pt x="6" y="0"/>
                  </a:lnTo>
                  <a:close/>
                </a:path>
              </a:pathLst>
            </a:custGeom>
            <a:solidFill>
              <a:srgbClr val="A1C6E7"/>
            </a:solidFill>
            <a:ln w="9525">
              <a:noFill/>
              <a:round/>
              <a:headEnd/>
              <a:tailEnd/>
            </a:ln>
          </p:spPr>
          <p:txBody>
            <a:bodyPr/>
            <a:lstStyle/>
            <a:p>
              <a:endParaRPr lang="en-US"/>
            </a:p>
          </p:txBody>
        </p:sp>
        <p:sp>
          <p:nvSpPr>
            <p:cNvPr id="21" name="Freeform 55"/>
            <p:cNvSpPr>
              <a:spLocks/>
            </p:cNvSpPr>
            <p:nvPr/>
          </p:nvSpPr>
          <p:spPr bwMode="auto">
            <a:xfrm>
              <a:off x="3050650" y="2610494"/>
              <a:ext cx="152800" cy="85683"/>
            </a:xfrm>
            <a:custGeom>
              <a:avLst/>
              <a:gdLst>
                <a:gd name="T0" fmla="*/ 2147483647 w 68"/>
                <a:gd name="T1" fmla="*/ 2147483647 h 24"/>
                <a:gd name="T2" fmla="*/ 2147483647 w 68"/>
                <a:gd name="T3" fmla="*/ 2147483647 h 24"/>
                <a:gd name="T4" fmla="*/ 2147483647 w 68"/>
                <a:gd name="T5" fmla="*/ 0 h 24"/>
                <a:gd name="T6" fmla="*/ 2147483647 w 68"/>
                <a:gd name="T7" fmla="*/ 0 h 24"/>
                <a:gd name="T8" fmla="*/ 2147483647 w 68"/>
                <a:gd name="T9" fmla="*/ 2147483647 h 24"/>
                <a:gd name="T10" fmla="*/ 0 w 68"/>
                <a:gd name="T11" fmla="*/ 2147483647 h 24"/>
                <a:gd name="T12" fmla="*/ 0 w 68"/>
                <a:gd name="T13" fmla="*/ 2147483647 h 24"/>
                <a:gd name="T14" fmla="*/ 2147483647 w 68"/>
                <a:gd name="T15" fmla="*/ 2147483647 h 24"/>
                <a:gd name="T16" fmla="*/ 2147483647 w 68"/>
                <a:gd name="T17" fmla="*/ 2147483647 h 24"/>
                <a:gd name="T18" fmla="*/ 2147483647 w 68"/>
                <a:gd name="T19" fmla="*/ 2147483647 h 24"/>
                <a:gd name="T20" fmla="*/ 2147483647 w 68"/>
                <a:gd name="T21" fmla="*/ 2147483647 h 24"/>
                <a:gd name="T22" fmla="*/ 2147483647 w 68"/>
                <a:gd name="T23" fmla="*/ 2147483647 h 24"/>
                <a:gd name="T24" fmla="*/ 2147483647 w 68"/>
                <a:gd name="T25" fmla="*/ 2147483647 h 24"/>
                <a:gd name="T26" fmla="*/ 2147483647 w 68"/>
                <a:gd name="T27" fmla="*/ 2147483647 h 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
                <a:gd name="T43" fmla="*/ 0 h 24"/>
                <a:gd name="T44" fmla="*/ 68 w 68"/>
                <a:gd name="T45" fmla="*/ 24 h 2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 h="24">
                  <a:moveTo>
                    <a:pt x="38" y="8"/>
                  </a:moveTo>
                  <a:lnTo>
                    <a:pt x="38" y="6"/>
                  </a:lnTo>
                  <a:lnTo>
                    <a:pt x="38" y="0"/>
                  </a:lnTo>
                  <a:lnTo>
                    <a:pt x="24" y="0"/>
                  </a:lnTo>
                  <a:lnTo>
                    <a:pt x="8" y="8"/>
                  </a:lnTo>
                  <a:lnTo>
                    <a:pt x="0" y="12"/>
                  </a:lnTo>
                  <a:lnTo>
                    <a:pt x="0" y="24"/>
                  </a:lnTo>
                  <a:lnTo>
                    <a:pt x="22" y="18"/>
                  </a:lnTo>
                  <a:lnTo>
                    <a:pt x="38" y="24"/>
                  </a:lnTo>
                  <a:lnTo>
                    <a:pt x="54" y="24"/>
                  </a:lnTo>
                  <a:lnTo>
                    <a:pt x="68" y="18"/>
                  </a:lnTo>
                  <a:lnTo>
                    <a:pt x="44" y="12"/>
                  </a:lnTo>
                  <a:lnTo>
                    <a:pt x="54" y="2"/>
                  </a:lnTo>
                  <a:lnTo>
                    <a:pt x="38" y="8"/>
                  </a:lnTo>
                  <a:close/>
                </a:path>
              </a:pathLst>
            </a:custGeom>
            <a:solidFill>
              <a:srgbClr val="A1C6E7"/>
            </a:solidFill>
            <a:ln w="9525">
              <a:noFill/>
              <a:round/>
              <a:headEnd/>
              <a:tailEnd/>
            </a:ln>
          </p:spPr>
          <p:txBody>
            <a:bodyPr/>
            <a:lstStyle/>
            <a:p>
              <a:endParaRPr lang="en-US"/>
            </a:p>
          </p:txBody>
        </p:sp>
        <p:sp>
          <p:nvSpPr>
            <p:cNvPr id="22" name="Freeform 56"/>
            <p:cNvSpPr>
              <a:spLocks/>
            </p:cNvSpPr>
            <p:nvPr/>
          </p:nvSpPr>
          <p:spPr bwMode="auto">
            <a:xfrm>
              <a:off x="2915827" y="1368101"/>
              <a:ext cx="1141507" cy="913945"/>
            </a:xfrm>
            <a:custGeom>
              <a:avLst/>
              <a:gdLst>
                <a:gd name="T0" fmla="*/ 2147483647 w 508"/>
                <a:gd name="T1" fmla="*/ 2147483647 h 256"/>
                <a:gd name="T2" fmla="*/ 2147483647 w 508"/>
                <a:gd name="T3" fmla="*/ 2147483647 h 256"/>
                <a:gd name="T4" fmla="*/ 2147483647 w 508"/>
                <a:gd name="T5" fmla="*/ 2147483647 h 256"/>
                <a:gd name="T6" fmla="*/ 2147483647 w 508"/>
                <a:gd name="T7" fmla="*/ 2147483647 h 256"/>
                <a:gd name="T8" fmla="*/ 2147483647 w 508"/>
                <a:gd name="T9" fmla="*/ 2147483647 h 256"/>
                <a:gd name="T10" fmla="*/ 2147483647 w 508"/>
                <a:gd name="T11" fmla="*/ 2147483647 h 256"/>
                <a:gd name="T12" fmla="*/ 2147483647 w 508"/>
                <a:gd name="T13" fmla="*/ 2147483647 h 256"/>
                <a:gd name="T14" fmla="*/ 2147483647 w 508"/>
                <a:gd name="T15" fmla="*/ 2147483647 h 256"/>
                <a:gd name="T16" fmla="*/ 2147483647 w 508"/>
                <a:gd name="T17" fmla="*/ 2147483647 h 256"/>
                <a:gd name="T18" fmla="*/ 2147483647 w 508"/>
                <a:gd name="T19" fmla="*/ 2147483647 h 256"/>
                <a:gd name="T20" fmla="*/ 2147483647 w 508"/>
                <a:gd name="T21" fmla="*/ 2147483647 h 256"/>
                <a:gd name="T22" fmla="*/ 2147483647 w 508"/>
                <a:gd name="T23" fmla="*/ 2147483647 h 256"/>
                <a:gd name="T24" fmla="*/ 2147483647 w 508"/>
                <a:gd name="T25" fmla="*/ 2147483647 h 256"/>
                <a:gd name="T26" fmla="*/ 2147483647 w 508"/>
                <a:gd name="T27" fmla="*/ 2147483647 h 256"/>
                <a:gd name="T28" fmla="*/ 2147483647 w 508"/>
                <a:gd name="T29" fmla="*/ 0 h 256"/>
                <a:gd name="T30" fmla="*/ 2147483647 w 508"/>
                <a:gd name="T31" fmla="*/ 2147483647 h 256"/>
                <a:gd name="T32" fmla="*/ 2147483647 w 508"/>
                <a:gd name="T33" fmla="*/ 0 h 256"/>
                <a:gd name="T34" fmla="*/ 2147483647 w 508"/>
                <a:gd name="T35" fmla="*/ 2147483647 h 256"/>
                <a:gd name="T36" fmla="*/ 2147483647 w 508"/>
                <a:gd name="T37" fmla="*/ 2147483647 h 256"/>
                <a:gd name="T38" fmla="*/ 2147483647 w 508"/>
                <a:gd name="T39" fmla="*/ 2147483647 h 256"/>
                <a:gd name="T40" fmla="*/ 2147483647 w 508"/>
                <a:gd name="T41" fmla="*/ 2147483647 h 256"/>
                <a:gd name="T42" fmla="*/ 2147483647 w 508"/>
                <a:gd name="T43" fmla="*/ 2147483647 h 256"/>
                <a:gd name="T44" fmla="*/ 2147483647 w 508"/>
                <a:gd name="T45" fmla="*/ 2147483647 h 256"/>
                <a:gd name="T46" fmla="*/ 0 w 508"/>
                <a:gd name="T47" fmla="*/ 2147483647 h 256"/>
                <a:gd name="T48" fmla="*/ 2147483647 w 508"/>
                <a:gd name="T49" fmla="*/ 2147483647 h 256"/>
                <a:gd name="T50" fmla="*/ 2147483647 w 508"/>
                <a:gd name="T51" fmla="*/ 2147483647 h 256"/>
                <a:gd name="T52" fmla="*/ 2147483647 w 508"/>
                <a:gd name="T53" fmla="*/ 2147483647 h 256"/>
                <a:gd name="T54" fmla="*/ 2147483647 w 508"/>
                <a:gd name="T55" fmla="*/ 2147483647 h 256"/>
                <a:gd name="T56" fmla="*/ 2147483647 w 508"/>
                <a:gd name="T57" fmla="*/ 2147483647 h 256"/>
                <a:gd name="T58" fmla="*/ 2147483647 w 508"/>
                <a:gd name="T59" fmla="*/ 2147483647 h 256"/>
                <a:gd name="T60" fmla="*/ 2147483647 w 508"/>
                <a:gd name="T61" fmla="*/ 2147483647 h 256"/>
                <a:gd name="T62" fmla="*/ 2147483647 w 508"/>
                <a:gd name="T63" fmla="*/ 2147483647 h 256"/>
                <a:gd name="T64" fmla="*/ 2147483647 w 508"/>
                <a:gd name="T65" fmla="*/ 2147483647 h 256"/>
                <a:gd name="T66" fmla="*/ 2147483647 w 508"/>
                <a:gd name="T67" fmla="*/ 2147483647 h 256"/>
                <a:gd name="T68" fmla="*/ 2147483647 w 508"/>
                <a:gd name="T69" fmla="*/ 2147483647 h 256"/>
                <a:gd name="T70" fmla="*/ 2147483647 w 508"/>
                <a:gd name="T71" fmla="*/ 2147483647 h 256"/>
                <a:gd name="T72" fmla="*/ 2147483647 w 508"/>
                <a:gd name="T73" fmla="*/ 2147483647 h 256"/>
                <a:gd name="T74" fmla="*/ 2147483647 w 508"/>
                <a:gd name="T75" fmla="*/ 2147483647 h 256"/>
                <a:gd name="T76" fmla="*/ 2147483647 w 508"/>
                <a:gd name="T77" fmla="*/ 2147483647 h 256"/>
                <a:gd name="T78" fmla="*/ 2147483647 w 508"/>
                <a:gd name="T79" fmla="*/ 2147483647 h 256"/>
                <a:gd name="T80" fmla="*/ 2147483647 w 508"/>
                <a:gd name="T81" fmla="*/ 2147483647 h 25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08"/>
                <a:gd name="T124" fmla="*/ 0 h 256"/>
                <a:gd name="T125" fmla="*/ 508 w 508"/>
                <a:gd name="T126" fmla="*/ 256 h 25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08" h="256">
                  <a:moveTo>
                    <a:pt x="388" y="150"/>
                  </a:moveTo>
                  <a:lnTo>
                    <a:pt x="410" y="154"/>
                  </a:lnTo>
                  <a:lnTo>
                    <a:pt x="424" y="154"/>
                  </a:lnTo>
                  <a:lnTo>
                    <a:pt x="418" y="150"/>
                  </a:lnTo>
                  <a:lnTo>
                    <a:pt x="402" y="138"/>
                  </a:lnTo>
                  <a:lnTo>
                    <a:pt x="388" y="132"/>
                  </a:lnTo>
                  <a:lnTo>
                    <a:pt x="410" y="132"/>
                  </a:lnTo>
                  <a:lnTo>
                    <a:pt x="410" y="120"/>
                  </a:lnTo>
                  <a:lnTo>
                    <a:pt x="424" y="120"/>
                  </a:lnTo>
                  <a:lnTo>
                    <a:pt x="448" y="108"/>
                  </a:lnTo>
                  <a:lnTo>
                    <a:pt x="424" y="98"/>
                  </a:lnTo>
                  <a:lnTo>
                    <a:pt x="448" y="104"/>
                  </a:lnTo>
                  <a:lnTo>
                    <a:pt x="432" y="92"/>
                  </a:lnTo>
                  <a:lnTo>
                    <a:pt x="432" y="86"/>
                  </a:lnTo>
                  <a:lnTo>
                    <a:pt x="462" y="80"/>
                  </a:lnTo>
                  <a:lnTo>
                    <a:pt x="448" y="80"/>
                  </a:lnTo>
                  <a:lnTo>
                    <a:pt x="432" y="74"/>
                  </a:lnTo>
                  <a:lnTo>
                    <a:pt x="440" y="58"/>
                  </a:lnTo>
                  <a:lnTo>
                    <a:pt x="462" y="40"/>
                  </a:lnTo>
                  <a:lnTo>
                    <a:pt x="486" y="34"/>
                  </a:lnTo>
                  <a:lnTo>
                    <a:pt x="508" y="22"/>
                  </a:lnTo>
                  <a:lnTo>
                    <a:pt x="448" y="22"/>
                  </a:lnTo>
                  <a:lnTo>
                    <a:pt x="424" y="34"/>
                  </a:lnTo>
                  <a:lnTo>
                    <a:pt x="402" y="34"/>
                  </a:lnTo>
                  <a:lnTo>
                    <a:pt x="424" y="22"/>
                  </a:lnTo>
                  <a:lnTo>
                    <a:pt x="394" y="28"/>
                  </a:lnTo>
                  <a:lnTo>
                    <a:pt x="424" y="12"/>
                  </a:lnTo>
                  <a:lnTo>
                    <a:pt x="410" y="12"/>
                  </a:lnTo>
                  <a:lnTo>
                    <a:pt x="388" y="6"/>
                  </a:lnTo>
                  <a:lnTo>
                    <a:pt x="364" y="0"/>
                  </a:lnTo>
                  <a:lnTo>
                    <a:pt x="296" y="0"/>
                  </a:lnTo>
                  <a:lnTo>
                    <a:pt x="272" y="6"/>
                  </a:lnTo>
                  <a:lnTo>
                    <a:pt x="258" y="6"/>
                  </a:lnTo>
                  <a:lnTo>
                    <a:pt x="242" y="0"/>
                  </a:lnTo>
                  <a:lnTo>
                    <a:pt x="212" y="12"/>
                  </a:lnTo>
                  <a:lnTo>
                    <a:pt x="226" y="22"/>
                  </a:lnTo>
                  <a:lnTo>
                    <a:pt x="212" y="22"/>
                  </a:lnTo>
                  <a:lnTo>
                    <a:pt x="196" y="16"/>
                  </a:lnTo>
                  <a:lnTo>
                    <a:pt x="174" y="22"/>
                  </a:lnTo>
                  <a:lnTo>
                    <a:pt x="150" y="16"/>
                  </a:lnTo>
                  <a:lnTo>
                    <a:pt x="120" y="22"/>
                  </a:lnTo>
                  <a:lnTo>
                    <a:pt x="104" y="28"/>
                  </a:lnTo>
                  <a:lnTo>
                    <a:pt x="74" y="28"/>
                  </a:lnTo>
                  <a:lnTo>
                    <a:pt x="60" y="40"/>
                  </a:lnTo>
                  <a:lnTo>
                    <a:pt x="60" y="52"/>
                  </a:lnTo>
                  <a:lnTo>
                    <a:pt x="44" y="52"/>
                  </a:lnTo>
                  <a:lnTo>
                    <a:pt x="22" y="58"/>
                  </a:lnTo>
                  <a:lnTo>
                    <a:pt x="0" y="58"/>
                  </a:lnTo>
                  <a:lnTo>
                    <a:pt x="0" y="74"/>
                  </a:lnTo>
                  <a:lnTo>
                    <a:pt x="22" y="74"/>
                  </a:lnTo>
                  <a:lnTo>
                    <a:pt x="0" y="86"/>
                  </a:lnTo>
                  <a:lnTo>
                    <a:pt x="14" y="92"/>
                  </a:lnTo>
                  <a:lnTo>
                    <a:pt x="38" y="86"/>
                  </a:lnTo>
                  <a:lnTo>
                    <a:pt x="74" y="82"/>
                  </a:lnTo>
                  <a:lnTo>
                    <a:pt x="104" y="92"/>
                  </a:lnTo>
                  <a:lnTo>
                    <a:pt x="128" y="108"/>
                  </a:lnTo>
                  <a:lnTo>
                    <a:pt x="128" y="144"/>
                  </a:lnTo>
                  <a:lnTo>
                    <a:pt x="136" y="138"/>
                  </a:lnTo>
                  <a:lnTo>
                    <a:pt x="158" y="150"/>
                  </a:lnTo>
                  <a:lnTo>
                    <a:pt x="158" y="160"/>
                  </a:lnTo>
                  <a:lnTo>
                    <a:pt x="150" y="166"/>
                  </a:lnTo>
                  <a:lnTo>
                    <a:pt x="144" y="178"/>
                  </a:lnTo>
                  <a:lnTo>
                    <a:pt x="128" y="194"/>
                  </a:lnTo>
                  <a:lnTo>
                    <a:pt x="150" y="212"/>
                  </a:lnTo>
                  <a:lnTo>
                    <a:pt x="150" y="224"/>
                  </a:lnTo>
                  <a:lnTo>
                    <a:pt x="166" y="246"/>
                  </a:lnTo>
                  <a:lnTo>
                    <a:pt x="188" y="252"/>
                  </a:lnTo>
                  <a:lnTo>
                    <a:pt x="204" y="252"/>
                  </a:lnTo>
                  <a:lnTo>
                    <a:pt x="212" y="256"/>
                  </a:lnTo>
                  <a:lnTo>
                    <a:pt x="220" y="246"/>
                  </a:lnTo>
                  <a:lnTo>
                    <a:pt x="234" y="246"/>
                  </a:lnTo>
                  <a:lnTo>
                    <a:pt x="242" y="230"/>
                  </a:lnTo>
                  <a:lnTo>
                    <a:pt x="242" y="218"/>
                  </a:lnTo>
                  <a:lnTo>
                    <a:pt x="258" y="218"/>
                  </a:lnTo>
                  <a:lnTo>
                    <a:pt x="242" y="206"/>
                  </a:lnTo>
                  <a:lnTo>
                    <a:pt x="258" y="206"/>
                  </a:lnTo>
                  <a:lnTo>
                    <a:pt x="272" y="200"/>
                  </a:lnTo>
                  <a:lnTo>
                    <a:pt x="296" y="194"/>
                  </a:lnTo>
                  <a:lnTo>
                    <a:pt x="326" y="172"/>
                  </a:lnTo>
                  <a:lnTo>
                    <a:pt x="356" y="172"/>
                  </a:lnTo>
                  <a:lnTo>
                    <a:pt x="378" y="166"/>
                  </a:lnTo>
                  <a:lnTo>
                    <a:pt x="410" y="160"/>
                  </a:lnTo>
                  <a:lnTo>
                    <a:pt x="388" y="150"/>
                  </a:lnTo>
                  <a:close/>
                </a:path>
              </a:pathLst>
            </a:custGeom>
            <a:solidFill>
              <a:srgbClr val="A1C6E7"/>
            </a:solidFill>
            <a:ln w="9525">
              <a:noFill/>
              <a:round/>
              <a:headEnd/>
              <a:tailEnd/>
            </a:ln>
          </p:spPr>
          <p:txBody>
            <a:bodyPr/>
            <a:lstStyle/>
            <a:p>
              <a:endParaRPr lang="en-US"/>
            </a:p>
          </p:txBody>
        </p:sp>
        <p:sp>
          <p:nvSpPr>
            <p:cNvPr id="23" name="Freeform 57"/>
            <p:cNvSpPr>
              <a:spLocks/>
            </p:cNvSpPr>
            <p:nvPr/>
          </p:nvSpPr>
          <p:spPr bwMode="auto">
            <a:xfrm>
              <a:off x="3392204" y="2282045"/>
              <a:ext cx="4494" cy="7140"/>
            </a:xfrm>
            <a:custGeom>
              <a:avLst/>
              <a:gdLst>
                <a:gd name="T0" fmla="*/ 2147483647 w 2"/>
                <a:gd name="T1" fmla="*/ 0 h 2"/>
                <a:gd name="T2" fmla="*/ 0 w 2"/>
                <a:gd name="T3" fmla="*/ 0 h 2"/>
                <a:gd name="T4" fmla="*/ 0 w 2"/>
                <a:gd name="T5" fmla="*/ 2147483647 h 2"/>
                <a:gd name="T6" fmla="*/ 2147483647 w 2"/>
                <a:gd name="T7" fmla="*/ 0 h 2"/>
                <a:gd name="T8" fmla="*/ 0 60000 65536"/>
                <a:gd name="T9" fmla="*/ 0 60000 65536"/>
                <a:gd name="T10" fmla="*/ 0 60000 65536"/>
                <a:gd name="T11" fmla="*/ 0 60000 65536"/>
                <a:gd name="T12" fmla="*/ 0 w 2"/>
                <a:gd name="T13" fmla="*/ 0 h 2"/>
                <a:gd name="T14" fmla="*/ 2 w 2"/>
                <a:gd name="T15" fmla="*/ 2 h 2"/>
              </a:gdLst>
              <a:ahLst/>
              <a:cxnLst>
                <a:cxn ang="T8">
                  <a:pos x="T0" y="T1"/>
                </a:cxn>
                <a:cxn ang="T9">
                  <a:pos x="T2" y="T3"/>
                </a:cxn>
                <a:cxn ang="T10">
                  <a:pos x="T4" y="T5"/>
                </a:cxn>
                <a:cxn ang="T11">
                  <a:pos x="T6" y="T7"/>
                </a:cxn>
              </a:cxnLst>
              <a:rect l="T12" t="T13" r="T14" b="T15"/>
              <a:pathLst>
                <a:path w="2" h="2">
                  <a:moveTo>
                    <a:pt x="2" y="0"/>
                  </a:moveTo>
                  <a:lnTo>
                    <a:pt x="0" y="0"/>
                  </a:lnTo>
                  <a:lnTo>
                    <a:pt x="0" y="2"/>
                  </a:lnTo>
                  <a:lnTo>
                    <a:pt x="2" y="0"/>
                  </a:lnTo>
                  <a:close/>
                </a:path>
              </a:pathLst>
            </a:custGeom>
            <a:solidFill>
              <a:srgbClr val="A1C6E7"/>
            </a:solidFill>
            <a:ln w="9525">
              <a:noFill/>
              <a:round/>
              <a:headEnd/>
              <a:tailEnd/>
            </a:ln>
          </p:spPr>
          <p:txBody>
            <a:bodyPr/>
            <a:lstStyle/>
            <a:p>
              <a:endParaRPr lang="en-US"/>
            </a:p>
          </p:txBody>
        </p:sp>
        <p:sp>
          <p:nvSpPr>
            <p:cNvPr id="24" name="Freeform 58"/>
            <p:cNvSpPr>
              <a:spLocks/>
            </p:cNvSpPr>
            <p:nvPr/>
          </p:nvSpPr>
          <p:spPr bwMode="auto">
            <a:xfrm>
              <a:off x="7167264" y="2332027"/>
              <a:ext cx="408965" cy="649757"/>
            </a:xfrm>
            <a:custGeom>
              <a:avLst/>
              <a:gdLst>
                <a:gd name="T0" fmla="*/ 2147483647 w 182"/>
                <a:gd name="T1" fmla="*/ 2147483647 h 182"/>
                <a:gd name="T2" fmla="*/ 2147483647 w 182"/>
                <a:gd name="T3" fmla="*/ 2147483647 h 182"/>
                <a:gd name="T4" fmla="*/ 2147483647 w 182"/>
                <a:gd name="T5" fmla="*/ 2147483647 h 182"/>
                <a:gd name="T6" fmla="*/ 2147483647 w 182"/>
                <a:gd name="T7" fmla="*/ 2147483647 h 182"/>
                <a:gd name="T8" fmla="*/ 2147483647 w 182"/>
                <a:gd name="T9" fmla="*/ 2147483647 h 182"/>
                <a:gd name="T10" fmla="*/ 0 w 182"/>
                <a:gd name="T11" fmla="*/ 2147483647 h 182"/>
                <a:gd name="T12" fmla="*/ 2147483647 w 182"/>
                <a:gd name="T13" fmla="*/ 2147483647 h 182"/>
                <a:gd name="T14" fmla="*/ 2147483647 w 182"/>
                <a:gd name="T15" fmla="*/ 2147483647 h 182"/>
                <a:gd name="T16" fmla="*/ 2147483647 w 182"/>
                <a:gd name="T17" fmla="*/ 2147483647 h 182"/>
                <a:gd name="T18" fmla="*/ 2147483647 w 182"/>
                <a:gd name="T19" fmla="*/ 2147483647 h 182"/>
                <a:gd name="T20" fmla="*/ 2147483647 w 182"/>
                <a:gd name="T21" fmla="*/ 2147483647 h 182"/>
                <a:gd name="T22" fmla="*/ 2147483647 w 182"/>
                <a:gd name="T23" fmla="*/ 2147483647 h 182"/>
                <a:gd name="T24" fmla="*/ 2147483647 w 182"/>
                <a:gd name="T25" fmla="*/ 2147483647 h 182"/>
                <a:gd name="T26" fmla="*/ 2147483647 w 182"/>
                <a:gd name="T27" fmla="*/ 2147483647 h 182"/>
                <a:gd name="T28" fmla="*/ 2147483647 w 182"/>
                <a:gd name="T29" fmla="*/ 2147483647 h 182"/>
                <a:gd name="T30" fmla="*/ 2147483647 w 182"/>
                <a:gd name="T31" fmla="*/ 2147483647 h 182"/>
                <a:gd name="T32" fmla="*/ 2147483647 w 182"/>
                <a:gd name="T33" fmla="*/ 2147483647 h 182"/>
                <a:gd name="T34" fmla="*/ 2147483647 w 182"/>
                <a:gd name="T35" fmla="*/ 2147483647 h 182"/>
                <a:gd name="T36" fmla="*/ 2147483647 w 182"/>
                <a:gd name="T37" fmla="*/ 2147483647 h 182"/>
                <a:gd name="T38" fmla="*/ 2147483647 w 182"/>
                <a:gd name="T39" fmla="*/ 2147483647 h 182"/>
                <a:gd name="T40" fmla="*/ 2147483647 w 182"/>
                <a:gd name="T41" fmla="*/ 2147483647 h 182"/>
                <a:gd name="T42" fmla="*/ 2147483647 w 182"/>
                <a:gd name="T43" fmla="*/ 2147483647 h 182"/>
                <a:gd name="T44" fmla="*/ 2147483647 w 182"/>
                <a:gd name="T45" fmla="*/ 2147483647 h 182"/>
                <a:gd name="T46" fmla="*/ 2147483647 w 182"/>
                <a:gd name="T47" fmla="*/ 2147483647 h 182"/>
                <a:gd name="T48" fmla="*/ 2147483647 w 182"/>
                <a:gd name="T49" fmla="*/ 2147483647 h 182"/>
                <a:gd name="T50" fmla="*/ 2147483647 w 182"/>
                <a:gd name="T51" fmla="*/ 2147483647 h 182"/>
                <a:gd name="T52" fmla="*/ 2147483647 w 182"/>
                <a:gd name="T53" fmla="*/ 2147483647 h 182"/>
                <a:gd name="T54" fmla="*/ 2147483647 w 182"/>
                <a:gd name="T55" fmla="*/ 2147483647 h 182"/>
                <a:gd name="T56" fmla="*/ 2147483647 w 182"/>
                <a:gd name="T57" fmla="*/ 2147483647 h 182"/>
                <a:gd name="T58" fmla="*/ 2147483647 w 182"/>
                <a:gd name="T59" fmla="*/ 2147483647 h 182"/>
                <a:gd name="T60" fmla="*/ 2147483647 w 182"/>
                <a:gd name="T61" fmla="*/ 2147483647 h 182"/>
                <a:gd name="T62" fmla="*/ 2147483647 w 182"/>
                <a:gd name="T63" fmla="*/ 2147483647 h 182"/>
                <a:gd name="T64" fmla="*/ 2147483647 w 182"/>
                <a:gd name="T65" fmla="*/ 2147483647 h 182"/>
                <a:gd name="T66" fmla="*/ 2147483647 w 182"/>
                <a:gd name="T67" fmla="*/ 0 h 182"/>
                <a:gd name="T68" fmla="*/ 2147483647 w 182"/>
                <a:gd name="T69" fmla="*/ 2147483647 h 182"/>
                <a:gd name="T70" fmla="*/ 2147483647 w 182"/>
                <a:gd name="T71" fmla="*/ 2147483647 h 182"/>
                <a:gd name="T72" fmla="*/ 2147483647 w 182"/>
                <a:gd name="T73" fmla="*/ 2147483647 h 182"/>
                <a:gd name="T74" fmla="*/ 2147483647 w 182"/>
                <a:gd name="T75" fmla="*/ 2147483647 h 182"/>
                <a:gd name="T76" fmla="*/ 2147483647 w 182"/>
                <a:gd name="T77" fmla="*/ 2147483647 h 182"/>
                <a:gd name="T78" fmla="*/ 2147483647 w 182"/>
                <a:gd name="T79" fmla="*/ 2147483647 h 182"/>
                <a:gd name="T80" fmla="*/ 2147483647 w 182"/>
                <a:gd name="T81" fmla="*/ 2147483647 h 182"/>
                <a:gd name="T82" fmla="*/ 2147483647 w 182"/>
                <a:gd name="T83" fmla="*/ 2147483647 h 182"/>
                <a:gd name="T84" fmla="*/ 2147483647 w 182"/>
                <a:gd name="T85" fmla="*/ 2147483647 h 182"/>
                <a:gd name="T86" fmla="*/ 2147483647 w 182"/>
                <a:gd name="T87" fmla="*/ 2147483647 h 182"/>
                <a:gd name="T88" fmla="*/ 2147483647 w 182"/>
                <a:gd name="T89" fmla="*/ 2147483647 h 182"/>
                <a:gd name="T90" fmla="*/ 2147483647 w 182"/>
                <a:gd name="T91" fmla="*/ 2147483647 h 18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82"/>
                <a:gd name="T139" fmla="*/ 0 h 182"/>
                <a:gd name="T140" fmla="*/ 182 w 182"/>
                <a:gd name="T141" fmla="*/ 182 h 18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82" h="182">
                  <a:moveTo>
                    <a:pt x="114" y="142"/>
                  </a:moveTo>
                  <a:lnTo>
                    <a:pt x="92" y="142"/>
                  </a:lnTo>
                  <a:lnTo>
                    <a:pt x="76" y="154"/>
                  </a:lnTo>
                  <a:lnTo>
                    <a:pt x="46" y="160"/>
                  </a:lnTo>
                  <a:lnTo>
                    <a:pt x="22" y="166"/>
                  </a:lnTo>
                  <a:lnTo>
                    <a:pt x="0" y="182"/>
                  </a:lnTo>
                  <a:lnTo>
                    <a:pt x="22" y="182"/>
                  </a:lnTo>
                  <a:lnTo>
                    <a:pt x="22" y="170"/>
                  </a:lnTo>
                  <a:lnTo>
                    <a:pt x="46" y="166"/>
                  </a:lnTo>
                  <a:lnTo>
                    <a:pt x="92" y="166"/>
                  </a:lnTo>
                  <a:lnTo>
                    <a:pt x="114" y="160"/>
                  </a:lnTo>
                  <a:lnTo>
                    <a:pt x="136" y="154"/>
                  </a:lnTo>
                  <a:lnTo>
                    <a:pt x="152" y="154"/>
                  </a:lnTo>
                  <a:lnTo>
                    <a:pt x="158" y="142"/>
                  </a:lnTo>
                  <a:lnTo>
                    <a:pt x="136" y="132"/>
                  </a:lnTo>
                  <a:lnTo>
                    <a:pt x="158" y="126"/>
                  </a:lnTo>
                  <a:lnTo>
                    <a:pt x="144" y="120"/>
                  </a:lnTo>
                  <a:lnTo>
                    <a:pt x="130" y="114"/>
                  </a:lnTo>
                  <a:lnTo>
                    <a:pt x="124" y="114"/>
                  </a:lnTo>
                  <a:lnTo>
                    <a:pt x="136" y="108"/>
                  </a:lnTo>
                  <a:lnTo>
                    <a:pt x="136" y="96"/>
                  </a:lnTo>
                  <a:lnTo>
                    <a:pt x="152" y="102"/>
                  </a:lnTo>
                  <a:lnTo>
                    <a:pt x="168" y="96"/>
                  </a:lnTo>
                  <a:lnTo>
                    <a:pt x="182" y="90"/>
                  </a:lnTo>
                  <a:lnTo>
                    <a:pt x="158" y="90"/>
                  </a:lnTo>
                  <a:lnTo>
                    <a:pt x="136" y="86"/>
                  </a:lnTo>
                  <a:lnTo>
                    <a:pt x="130" y="74"/>
                  </a:lnTo>
                  <a:lnTo>
                    <a:pt x="136" y="68"/>
                  </a:lnTo>
                  <a:lnTo>
                    <a:pt x="122" y="62"/>
                  </a:lnTo>
                  <a:lnTo>
                    <a:pt x="130" y="46"/>
                  </a:lnTo>
                  <a:lnTo>
                    <a:pt x="144" y="46"/>
                  </a:lnTo>
                  <a:lnTo>
                    <a:pt x="122" y="28"/>
                  </a:lnTo>
                  <a:lnTo>
                    <a:pt x="98" y="16"/>
                  </a:lnTo>
                  <a:lnTo>
                    <a:pt x="92" y="0"/>
                  </a:lnTo>
                  <a:lnTo>
                    <a:pt x="84" y="6"/>
                  </a:lnTo>
                  <a:lnTo>
                    <a:pt x="84" y="16"/>
                  </a:lnTo>
                  <a:lnTo>
                    <a:pt x="98" y="34"/>
                  </a:lnTo>
                  <a:lnTo>
                    <a:pt x="114" y="52"/>
                  </a:lnTo>
                  <a:lnTo>
                    <a:pt x="106" y="68"/>
                  </a:lnTo>
                  <a:lnTo>
                    <a:pt x="114" y="80"/>
                  </a:lnTo>
                  <a:lnTo>
                    <a:pt x="122" y="90"/>
                  </a:lnTo>
                  <a:lnTo>
                    <a:pt x="106" y="102"/>
                  </a:lnTo>
                  <a:lnTo>
                    <a:pt x="114" y="120"/>
                  </a:lnTo>
                  <a:lnTo>
                    <a:pt x="122" y="116"/>
                  </a:lnTo>
                  <a:lnTo>
                    <a:pt x="122" y="132"/>
                  </a:lnTo>
                  <a:lnTo>
                    <a:pt x="114" y="142"/>
                  </a:lnTo>
                  <a:close/>
                </a:path>
              </a:pathLst>
            </a:custGeom>
            <a:solidFill>
              <a:srgbClr val="A1C6E7"/>
            </a:solidFill>
            <a:ln w="9525">
              <a:noFill/>
              <a:round/>
              <a:headEnd/>
              <a:tailEnd/>
            </a:ln>
          </p:spPr>
          <p:txBody>
            <a:bodyPr/>
            <a:lstStyle/>
            <a:p>
              <a:endParaRPr lang="en-US"/>
            </a:p>
          </p:txBody>
        </p:sp>
        <p:sp>
          <p:nvSpPr>
            <p:cNvPr id="25" name="Freeform 59"/>
            <p:cNvSpPr>
              <a:spLocks/>
            </p:cNvSpPr>
            <p:nvPr/>
          </p:nvSpPr>
          <p:spPr bwMode="auto">
            <a:xfrm>
              <a:off x="983356" y="1903614"/>
              <a:ext cx="2611084" cy="3555817"/>
            </a:xfrm>
            <a:custGeom>
              <a:avLst/>
              <a:gdLst>
                <a:gd name="T0" fmla="*/ 2147483647 w 1162"/>
                <a:gd name="T1" fmla="*/ 2147483647 h 996"/>
                <a:gd name="T2" fmla="*/ 2147483647 w 1162"/>
                <a:gd name="T3" fmla="*/ 2147483647 h 996"/>
                <a:gd name="T4" fmla="*/ 2147483647 w 1162"/>
                <a:gd name="T5" fmla="*/ 2147483647 h 996"/>
                <a:gd name="T6" fmla="*/ 2147483647 w 1162"/>
                <a:gd name="T7" fmla="*/ 2147483647 h 996"/>
                <a:gd name="T8" fmla="*/ 2147483647 w 1162"/>
                <a:gd name="T9" fmla="*/ 2147483647 h 996"/>
                <a:gd name="T10" fmla="*/ 2147483647 w 1162"/>
                <a:gd name="T11" fmla="*/ 2147483647 h 996"/>
                <a:gd name="T12" fmla="*/ 2147483647 w 1162"/>
                <a:gd name="T13" fmla="*/ 2147483647 h 996"/>
                <a:gd name="T14" fmla="*/ 2147483647 w 1162"/>
                <a:gd name="T15" fmla="*/ 2147483647 h 996"/>
                <a:gd name="T16" fmla="*/ 2147483647 w 1162"/>
                <a:gd name="T17" fmla="*/ 2147483647 h 996"/>
                <a:gd name="T18" fmla="*/ 2147483647 w 1162"/>
                <a:gd name="T19" fmla="*/ 2147483647 h 996"/>
                <a:gd name="T20" fmla="*/ 2147483647 w 1162"/>
                <a:gd name="T21" fmla="*/ 2147483647 h 996"/>
                <a:gd name="T22" fmla="*/ 2147483647 w 1162"/>
                <a:gd name="T23" fmla="*/ 2147483647 h 996"/>
                <a:gd name="T24" fmla="*/ 2147483647 w 1162"/>
                <a:gd name="T25" fmla="*/ 2147483647 h 996"/>
                <a:gd name="T26" fmla="*/ 2147483647 w 1162"/>
                <a:gd name="T27" fmla="*/ 2147483647 h 996"/>
                <a:gd name="T28" fmla="*/ 2147483647 w 1162"/>
                <a:gd name="T29" fmla="*/ 2147483647 h 996"/>
                <a:gd name="T30" fmla="*/ 2147483647 w 1162"/>
                <a:gd name="T31" fmla="*/ 2147483647 h 996"/>
                <a:gd name="T32" fmla="*/ 2147483647 w 1162"/>
                <a:gd name="T33" fmla="*/ 2147483647 h 996"/>
                <a:gd name="T34" fmla="*/ 2147483647 w 1162"/>
                <a:gd name="T35" fmla="*/ 2147483647 h 996"/>
                <a:gd name="T36" fmla="*/ 2147483647 w 1162"/>
                <a:gd name="T37" fmla="*/ 2147483647 h 996"/>
                <a:gd name="T38" fmla="*/ 2147483647 w 1162"/>
                <a:gd name="T39" fmla="*/ 2147483647 h 996"/>
                <a:gd name="T40" fmla="*/ 2147483647 w 1162"/>
                <a:gd name="T41" fmla="*/ 2147483647 h 996"/>
                <a:gd name="T42" fmla="*/ 2147483647 w 1162"/>
                <a:gd name="T43" fmla="*/ 2147483647 h 996"/>
                <a:gd name="T44" fmla="*/ 2147483647 w 1162"/>
                <a:gd name="T45" fmla="*/ 2147483647 h 996"/>
                <a:gd name="T46" fmla="*/ 2147483647 w 1162"/>
                <a:gd name="T47" fmla="*/ 2147483647 h 996"/>
                <a:gd name="T48" fmla="*/ 2147483647 w 1162"/>
                <a:gd name="T49" fmla="*/ 2147483647 h 996"/>
                <a:gd name="T50" fmla="*/ 2147483647 w 1162"/>
                <a:gd name="T51" fmla="*/ 2147483647 h 996"/>
                <a:gd name="T52" fmla="*/ 2147483647 w 1162"/>
                <a:gd name="T53" fmla="*/ 2147483647 h 996"/>
                <a:gd name="T54" fmla="*/ 2147483647 w 1162"/>
                <a:gd name="T55" fmla="*/ 2147483647 h 996"/>
                <a:gd name="T56" fmla="*/ 2147483647 w 1162"/>
                <a:gd name="T57" fmla="*/ 2147483647 h 996"/>
                <a:gd name="T58" fmla="*/ 2147483647 w 1162"/>
                <a:gd name="T59" fmla="*/ 2147483647 h 996"/>
                <a:gd name="T60" fmla="*/ 2147483647 w 1162"/>
                <a:gd name="T61" fmla="*/ 2147483647 h 996"/>
                <a:gd name="T62" fmla="*/ 2147483647 w 1162"/>
                <a:gd name="T63" fmla="*/ 2147483647 h 996"/>
                <a:gd name="T64" fmla="*/ 2147483647 w 1162"/>
                <a:gd name="T65" fmla="*/ 2147483647 h 996"/>
                <a:gd name="T66" fmla="*/ 2147483647 w 1162"/>
                <a:gd name="T67" fmla="*/ 0 h 996"/>
                <a:gd name="T68" fmla="*/ 2147483647 w 1162"/>
                <a:gd name="T69" fmla="*/ 2147483647 h 996"/>
                <a:gd name="T70" fmla="*/ 2147483647 w 1162"/>
                <a:gd name="T71" fmla="*/ 2147483647 h 996"/>
                <a:gd name="T72" fmla="*/ 2147483647 w 1162"/>
                <a:gd name="T73" fmla="*/ 2147483647 h 996"/>
                <a:gd name="T74" fmla="*/ 2147483647 w 1162"/>
                <a:gd name="T75" fmla="*/ 2147483647 h 996"/>
                <a:gd name="T76" fmla="*/ 2147483647 w 1162"/>
                <a:gd name="T77" fmla="*/ 2147483647 h 996"/>
                <a:gd name="T78" fmla="*/ 2147483647 w 1162"/>
                <a:gd name="T79" fmla="*/ 2147483647 h 996"/>
                <a:gd name="T80" fmla="*/ 2147483647 w 1162"/>
                <a:gd name="T81" fmla="*/ 2147483647 h 996"/>
                <a:gd name="T82" fmla="*/ 2147483647 w 1162"/>
                <a:gd name="T83" fmla="*/ 2147483647 h 996"/>
                <a:gd name="T84" fmla="*/ 2147483647 w 1162"/>
                <a:gd name="T85" fmla="*/ 2147483647 h 996"/>
                <a:gd name="T86" fmla="*/ 2147483647 w 1162"/>
                <a:gd name="T87" fmla="*/ 2147483647 h 996"/>
                <a:gd name="T88" fmla="*/ 2147483647 w 1162"/>
                <a:gd name="T89" fmla="*/ 2147483647 h 996"/>
                <a:gd name="T90" fmla="*/ 2147483647 w 1162"/>
                <a:gd name="T91" fmla="*/ 2147483647 h 996"/>
                <a:gd name="T92" fmla="*/ 2147483647 w 1162"/>
                <a:gd name="T93" fmla="*/ 2147483647 h 996"/>
                <a:gd name="T94" fmla="*/ 2147483647 w 1162"/>
                <a:gd name="T95" fmla="*/ 2147483647 h 996"/>
                <a:gd name="T96" fmla="*/ 2147483647 w 1162"/>
                <a:gd name="T97" fmla="*/ 2147483647 h 996"/>
                <a:gd name="T98" fmla="*/ 2147483647 w 1162"/>
                <a:gd name="T99" fmla="*/ 2147483647 h 996"/>
                <a:gd name="T100" fmla="*/ 2147483647 w 1162"/>
                <a:gd name="T101" fmla="*/ 2147483647 h 996"/>
                <a:gd name="T102" fmla="*/ 2147483647 w 1162"/>
                <a:gd name="T103" fmla="*/ 2147483647 h 996"/>
                <a:gd name="T104" fmla="*/ 2147483647 w 1162"/>
                <a:gd name="T105" fmla="*/ 2147483647 h 996"/>
                <a:gd name="T106" fmla="*/ 2147483647 w 1162"/>
                <a:gd name="T107" fmla="*/ 2147483647 h 996"/>
                <a:gd name="T108" fmla="*/ 2147483647 w 1162"/>
                <a:gd name="T109" fmla="*/ 2147483647 h 996"/>
                <a:gd name="T110" fmla="*/ 2147483647 w 1162"/>
                <a:gd name="T111" fmla="*/ 2147483647 h 996"/>
                <a:gd name="T112" fmla="*/ 2147483647 w 1162"/>
                <a:gd name="T113" fmla="*/ 2147483647 h 996"/>
                <a:gd name="T114" fmla="*/ 2147483647 w 1162"/>
                <a:gd name="T115" fmla="*/ 2147483647 h 996"/>
                <a:gd name="T116" fmla="*/ 2147483647 w 1162"/>
                <a:gd name="T117" fmla="*/ 2147483647 h 996"/>
                <a:gd name="T118" fmla="*/ 2147483647 w 1162"/>
                <a:gd name="T119" fmla="*/ 2147483647 h 996"/>
                <a:gd name="T120" fmla="*/ 2147483647 w 1162"/>
                <a:gd name="T121" fmla="*/ 2147483647 h 99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62"/>
                <a:gd name="T184" fmla="*/ 0 h 996"/>
                <a:gd name="T185" fmla="*/ 1162 w 1162"/>
                <a:gd name="T186" fmla="*/ 996 h 99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62" h="996">
                  <a:moveTo>
                    <a:pt x="1126" y="596"/>
                  </a:moveTo>
                  <a:lnTo>
                    <a:pt x="1110" y="584"/>
                  </a:lnTo>
                  <a:lnTo>
                    <a:pt x="1064" y="584"/>
                  </a:lnTo>
                  <a:lnTo>
                    <a:pt x="1048" y="578"/>
                  </a:lnTo>
                  <a:lnTo>
                    <a:pt x="1026" y="584"/>
                  </a:lnTo>
                  <a:lnTo>
                    <a:pt x="1004" y="584"/>
                  </a:lnTo>
                  <a:lnTo>
                    <a:pt x="1018" y="572"/>
                  </a:lnTo>
                  <a:lnTo>
                    <a:pt x="1010" y="572"/>
                  </a:lnTo>
                  <a:lnTo>
                    <a:pt x="996" y="578"/>
                  </a:lnTo>
                  <a:lnTo>
                    <a:pt x="980" y="584"/>
                  </a:lnTo>
                  <a:lnTo>
                    <a:pt x="988" y="572"/>
                  </a:lnTo>
                  <a:lnTo>
                    <a:pt x="1004" y="572"/>
                  </a:lnTo>
                  <a:lnTo>
                    <a:pt x="1004" y="538"/>
                  </a:lnTo>
                  <a:lnTo>
                    <a:pt x="988" y="532"/>
                  </a:lnTo>
                  <a:lnTo>
                    <a:pt x="964" y="526"/>
                  </a:lnTo>
                  <a:lnTo>
                    <a:pt x="950" y="532"/>
                  </a:lnTo>
                  <a:lnTo>
                    <a:pt x="920" y="526"/>
                  </a:lnTo>
                  <a:lnTo>
                    <a:pt x="920" y="514"/>
                  </a:lnTo>
                  <a:lnTo>
                    <a:pt x="904" y="508"/>
                  </a:lnTo>
                  <a:lnTo>
                    <a:pt x="882" y="498"/>
                  </a:lnTo>
                  <a:lnTo>
                    <a:pt x="860" y="504"/>
                  </a:lnTo>
                  <a:lnTo>
                    <a:pt x="844" y="498"/>
                  </a:lnTo>
                  <a:lnTo>
                    <a:pt x="822" y="492"/>
                  </a:lnTo>
                  <a:lnTo>
                    <a:pt x="798" y="492"/>
                  </a:lnTo>
                  <a:lnTo>
                    <a:pt x="790" y="486"/>
                  </a:lnTo>
                  <a:lnTo>
                    <a:pt x="776" y="492"/>
                  </a:lnTo>
                  <a:lnTo>
                    <a:pt x="752" y="504"/>
                  </a:lnTo>
                  <a:lnTo>
                    <a:pt x="730" y="514"/>
                  </a:lnTo>
                  <a:lnTo>
                    <a:pt x="714" y="508"/>
                  </a:lnTo>
                  <a:lnTo>
                    <a:pt x="730" y="504"/>
                  </a:lnTo>
                  <a:lnTo>
                    <a:pt x="708" y="504"/>
                  </a:lnTo>
                  <a:lnTo>
                    <a:pt x="684" y="508"/>
                  </a:lnTo>
                  <a:lnTo>
                    <a:pt x="668" y="498"/>
                  </a:lnTo>
                  <a:lnTo>
                    <a:pt x="668" y="468"/>
                  </a:lnTo>
                  <a:lnTo>
                    <a:pt x="654" y="462"/>
                  </a:lnTo>
                  <a:lnTo>
                    <a:pt x="638" y="458"/>
                  </a:lnTo>
                  <a:lnTo>
                    <a:pt x="608" y="468"/>
                  </a:lnTo>
                  <a:lnTo>
                    <a:pt x="616" y="452"/>
                  </a:lnTo>
                  <a:lnTo>
                    <a:pt x="616" y="434"/>
                  </a:lnTo>
                  <a:lnTo>
                    <a:pt x="624" y="418"/>
                  </a:lnTo>
                  <a:lnTo>
                    <a:pt x="600" y="424"/>
                  </a:lnTo>
                  <a:lnTo>
                    <a:pt x="586" y="434"/>
                  </a:lnTo>
                  <a:lnTo>
                    <a:pt x="570" y="446"/>
                  </a:lnTo>
                  <a:lnTo>
                    <a:pt x="546" y="440"/>
                  </a:lnTo>
                  <a:lnTo>
                    <a:pt x="524" y="430"/>
                  </a:lnTo>
                  <a:lnTo>
                    <a:pt x="516" y="412"/>
                  </a:lnTo>
                  <a:lnTo>
                    <a:pt x="524" y="394"/>
                  </a:lnTo>
                  <a:lnTo>
                    <a:pt x="516" y="382"/>
                  </a:lnTo>
                  <a:lnTo>
                    <a:pt x="540" y="372"/>
                  </a:lnTo>
                  <a:lnTo>
                    <a:pt x="554" y="366"/>
                  </a:lnTo>
                  <a:lnTo>
                    <a:pt x="578" y="360"/>
                  </a:lnTo>
                  <a:lnTo>
                    <a:pt x="592" y="366"/>
                  </a:lnTo>
                  <a:lnTo>
                    <a:pt x="616" y="360"/>
                  </a:lnTo>
                  <a:lnTo>
                    <a:pt x="654" y="366"/>
                  </a:lnTo>
                  <a:lnTo>
                    <a:pt x="668" y="366"/>
                  </a:lnTo>
                  <a:lnTo>
                    <a:pt x="668" y="378"/>
                  </a:lnTo>
                  <a:lnTo>
                    <a:pt x="684" y="388"/>
                  </a:lnTo>
                  <a:lnTo>
                    <a:pt x="700" y="400"/>
                  </a:lnTo>
                  <a:lnTo>
                    <a:pt x="700" y="382"/>
                  </a:lnTo>
                  <a:lnTo>
                    <a:pt x="692" y="372"/>
                  </a:lnTo>
                  <a:lnTo>
                    <a:pt x="684" y="360"/>
                  </a:lnTo>
                  <a:lnTo>
                    <a:pt x="700" y="354"/>
                  </a:lnTo>
                  <a:lnTo>
                    <a:pt x="714" y="338"/>
                  </a:lnTo>
                  <a:lnTo>
                    <a:pt x="738" y="326"/>
                  </a:lnTo>
                  <a:lnTo>
                    <a:pt x="744" y="314"/>
                  </a:lnTo>
                  <a:lnTo>
                    <a:pt x="730" y="302"/>
                  </a:lnTo>
                  <a:lnTo>
                    <a:pt x="744" y="290"/>
                  </a:lnTo>
                  <a:lnTo>
                    <a:pt x="752" y="302"/>
                  </a:lnTo>
                  <a:lnTo>
                    <a:pt x="776" y="280"/>
                  </a:lnTo>
                  <a:lnTo>
                    <a:pt x="790" y="274"/>
                  </a:lnTo>
                  <a:lnTo>
                    <a:pt x="806" y="268"/>
                  </a:lnTo>
                  <a:lnTo>
                    <a:pt x="806" y="256"/>
                  </a:lnTo>
                  <a:lnTo>
                    <a:pt x="836" y="246"/>
                  </a:lnTo>
                  <a:lnTo>
                    <a:pt x="860" y="240"/>
                  </a:lnTo>
                  <a:lnTo>
                    <a:pt x="852" y="252"/>
                  </a:lnTo>
                  <a:lnTo>
                    <a:pt x="874" y="252"/>
                  </a:lnTo>
                  <a:lnTo>
                    <a:pt x="898" y="240"/>
                  </a:lnTo>
                  <a:lnTo>
                    <a:pt x="874" y="234"/>
                  </a:lnTo>
                  <a:lnTo>
                    <a:pt x="866" y="216"/>
                  </a:lnTo>
                  <a:lnTo>
                    <a:pt x="866" y="206"/>
                  </a:lnTo>
                  <a:lnTo>
                    <a:pt x="844" y="210"/>
                  </a:lnTo>
                  <a:lnTo>
                    <a:pt x="782" y="228"/>
                  </a:lnTo>
                  <a:lnTo>
                    <a:pt x="828" y="210"/>
                  </a:lnTo>
                  <a:lnTo>
                    <a:pt x="852" y="200"/>
                  </a:lnTo>
                  <a:lnTo>
                    <a:pt x="874" y="200"/>
                  </a:lnTo>
                  <a:lnTo>
                    <a:pt x="904" y="206"/>
                  </a:lnTo>
                  <a:lnTo>
                    <a:pt x="912" y="210"/>
                  </a:lnTo>
                  <a:lnTo>
                    <a:pt x="928" y="206"/>
                  </a:lnTo>
                  <a:lnTo>
                    <a:pt x="942" y="194"/>
                  </a:lnTo>
                  <a:lnTo>
                    <a:pt x="964" y="194"/>
                  </a:lnTo>
                  <a:lnTo>
                    <a:pt x="964" y="182"/>
                  </a:lnTo>
                  <a:lnTo>
                    <a:pt x="950" y="176"/>
                  </a:lnTo>
                  <a:lnTo>
                    <a:pt x="928" y="188"/>
                  </a:lnTo>
                  <a:lnTo>
                    <a:pt x="934" y="176"/>
                  </a:lnTo>
                  <a:lnTo>
                    <a:pt x="928" y="166"/>
                  </a:lnTo>
                  <a:lnTo>
                    <a:pt x="920" y="148"/>
                  </a:lnTo>
                  <a:lnTo>
                    <a:pt x="912" y="130"/>
                  </a:lnTo>
                  <a:lnTo>
                    <a:pt x="890" y="120"/>
                  </a:lnTo>
                  <a:lnTo>
                    <a:pt x="874" y="130"/>
                  </a:lnTo>
                  <a:lnTo>
                    <a:pt x="866" y="148"/>
                  </a:lnTo>
                  <a:lnTo>
                    <a:pt x="852" y="142"/>
                  </a:lnTo>
                  <a:lnTo>
                    <a:pt x="852" y="126"/>
                  </a:lnTo>
                  <a:lnTo>
                    <a:pt x="836" y="108"/>
                  </a:lnTo>
                  <a:lnTo>
                    <a:pt x="806" y="102"/>
                  </a:lnTo>
                  <a:lnTo>
                    <a:pt x="776" y="96"/>
                  </a:lnTo>
                  <a:lnTo>
                    <a:pt x="776" y="86"/>
                  </a:lnTo>
                  <a:lnTo>
                    <a:pt x="768" y="102"/>
                  </a:lnTo>
                  <a:lnTo>
                    <a:pt x="768" y="120"/>
                  </a:lnTo>
                  <a:lnTo>
                    <a:pt x="776" y="148"/>
                  </a:lnTo>
                  <a:lnTo>
                    <a:pt x="752" y="160"/>
                  </a:lnTo>
                  <a:lnTo>
                    <a:pt x="738" y="160"/>
                  </a:lnTo>
                  <a:lnTo>
                    <a:pt x="744" y="182"/>
                  </a:lnTo>
                  <a:lnTo>
                    <a:pt x="730" y="200"/>
                  </a:lnTo>
                  <a:lnTo>
                    <a:pt x="714" y="188"/>
                  </a:lnTo>
                  <a:lnTo>
                    <a:pt x="714" y="176"/>
                  </a:lnTo>
                  <a:lnTo>
                    <a:pt x="708" y="160"/>
                  </a:lnTo>
                  <a:lnTo>
                    <a:pt x="692" y="160"/>
                  </a:lnTo>
                  <a:lnTo>
                    <a:pt x="668" y="154"/>
                  </a:lnTo>
                  <a:lnTo>
                    <a:pt x="660" y="148"/>
                  </a:lnTo>
                  <a:lnTo>
                    <a:pt x="646" y="142"/>
                  </a:lnTo>
                  <a:lnTo>
                    <a:pt x="624" y="142"/>
                  </a:lnTo>
                  <a:lnTo>
                    <a:pt x="608" y="130"/>
                  </a:lnTo>
                  <a:lnTo>
                    <a:pt x="608" y="114"/>
                  </a:lnTo>
                  <a:lnTo>
                    <a:pt x="632" y="102"/>
                  </a:lnTo>
                  <a:lnTo>
                    <a:pt x="654" y="90"/>
                  </a:lnTo>
                  <a:lnTo>
                    <a:pt x="638" y="90"/>
                  </a:lnTo>
                  <a:lnTo>
                    <a:pt x="660" y="80"/>
                  </a:lnTo>
                  <a:lnTo>
                    <a:pt x="684" y="86"/>
                  </a:lnTo>
                  <a:lnTo>
                    <a:pt x="676" y="74"/>
                  </a:lnTo>
                  <a:lnTo>
                    <a:pt x="660" y="62"/>
                  </a:lnTo>
                  <a:lnTo>
                    <a:pt x="692" y="62"/>
                  </a:lnTo>
                  <a:lnTo>
                    <a:pt x="700" y="50"/>
                  </a:lnTo>
                  <a:lnTo>
                    <a:pt x="692" y="44"/>
                  </a:lnTo>
                  <a:lnTo>
                    <a:pt x="684" y="50"/>
                  </a:lnTo>
                  <a:lnTo>
                    <a:pt x="684" y="16"/>
                  </a:lnTo>
                  <a:lnTo>
                    <a:pt x="646" y="0"/>
                  </a:lnTo>
                  <a:lnTo>
                    <a:pt x="660" y="28"/>
                  </a:lnTo>
                  <a:lnTo>
                    <a:pt x="616" y="34"/>
                  </a:lnTo>
                  <a:lnTo>
                    <a:pt x="562" y="34"/>
                  </a:lnTo>
                  <a:lnTo>
                    <a:pt x="510" y="44"/>
                  </a:lnTo>
                  <a:lnTo>
                    <a:pt x="464" y="28"/>
                  </a:lnTo>
                  <a:lnTo>
                    <a:pt x="418" y="28"/>
                  </a:lnTo>
                  <a:lnTo>
                    <a:pt x="364" y="22"/>
                  </a:lnTo>
                  <a:lnTo>
                    <a:pt x="320" y="22"/>
                  </a:lnTo>
                  <a:lnTo>
                    <a:pt x="274" y="38"/>
                  </a:lnTo>
                  <a:lnTo>
                    <a:pt x="228" y="28"/>
                  </a:lnTo>
                  <a:lnTo>
                    <a:pt x="182" y="28"/>
                  </a:lnTo>
                  <a:lnTo>
                    <a:pt x="136" y="16"/>
                  </a:lnTo>
                  <a:lnTo>
                    <a:pt x="92" y="16"/>
                  </a:lnTo>
                  <a:lnTo>
                    <a:pt x="52" y="28"/>
                  </a:lnTo>
                  <a:lnTo>
                    <a:pt x="8" y="38"/>
                  </a:lnTo>
                  <a:lnTo>
                    <a:pt x="52" y="56"/>
                  </a:lnTo>
                  <a:lnTo>
                    <a:pt x="0" y="62"/>
                  </a:lnTo>
                  <a:lnTo>
                    <a:pt x="30" y="86"/>
                  </a:lnTo>
                  <a:lnTo>
                    <a:pt x="8" y="120"/>
                  </a:lnTo>
                  <a:lnTo>
                    <a:pt x="22" y="154"/>
                  </a:lnTo>
                  <a:lnTo>
                    <a:pt x="68" y="130"/>
                  </a:lnTo>
                  <a:lnTo>
                    <a:pt x="114" y="126"/>
                  </a:lnTo>
                  <a:lnTo>
                    <a:pt x="160" y="120"/>
                  </a:lnTo>
                  <a:lnTo>
                    <a:pt x="206" y="136"/>
                  </a:lnTo>
                  <a:lnTo>
                    <a:pt x="242" y="160"/>
                  </a:lnTo>
                  <a:lnTo>
                    <a:pt x="274" y="188"/>
                  </a:lnTo>
                  <a:lnTo>
                    <a:pt x="296" y="222"/>
                  </a:lnTo>
                  <a:lnTo>
                    <a:pt x="296" y="262"/>
                  </a:lnTo>
                  <a:lnTo>
                    <a:pt x="282" y="298"/>
                  </a:lnTo>
                  <a:lnTo>
                    <a:pt x="304" y="326"/>
                  </a:lnTo>
                  <a:lnTo>
                    <a:pt x="342" y="360"/>
                  </a:lnTo>
                  <a:lnTo>
                    <a:pt x="372" y="388"/>
                  </a:lnTo>
                  <a:lnTo>
                    <a:pt x="394" y="424"/>
                  </a:lnTo>
                  <a:lnTo>
                    <a:pt x="380" y="388"/>
                  </a:lnTo>
                  <a:lnTo>
                    <a:pt x="364" y="354"/>
                  </a:lnTo>
                  <a:lnTo>
                    <a:pt x="394" y="382"/>
                  </a:lnTo>
                  <a:lnTo>
                    <a:pt x="426" y="412"/>
                  </a:lnTo>
                  <a:lnTo>
                    <a:pt x="448" y="440"/>
                  </a:lnTo>
                  <a:lnTo>
                    <a:pt x="486" y="458"/>
                  </a:lnTo>
                  <a:lnTo>
                    <a:pt x="540" y="468"/>
                  </a:lnTo>
                  <a:lnTo>
                    <a:pt x="592" y="474"/>
                  </a:lnTo>
                  <a:lnTo>
                    <a:pt x="632" y="492"/>
                  </a:lnTo>
                  <a:lnTo>
                    <a:pt x="660" y="520"/>
                  </a:lnTo>
                  <a:lnTo>
                    <a:pt x="714" y="520"/>
                  </a:lnTo>
                  <a:lnTo>
                    <a:pt x="714" y="554"/>
                  </a:lnTo>
                  <a:lnTo>
                    <a:pt x="692" y="584"/>
                  </a:lnTo>
                  <a:lnTo>
                    <a:pt x="692" y="618"/>
                  </a:lnTo>
                  <a:lnTo>
                    <a:pt x="714" y="646"/>
                  </a:lnTo>
                  <a:lnTo>
                    <a:pt x="752" y="682"/>
                  </a:lnTo>
                  <a:lnTo>
                    <a:pt x="790" y="704"/>
                  </a:lnTo>
                  <a:lnTo>
                    <a:pt x="814" y="744"/>
                  </a:lnTo>
                  <a:lnTo>
                    <a:pt x="798" y="784"/>
                  </a:lnTo>
                  <a:lnTo>
                    <a:pt x="806" y="824"/>
                  </a:lnTo>
                  <a:lnTo>
                    <a:pt x="806" y="864"/>
                  </a:lnTo>
                  <a:lnTo>
                    <a:pt x="814" y="904"/>
                  </a:lnTo>
                  <a:lnTo>
                    <a:pt x="814" y="944"/>
                  </a:lnTo>
                  <a:lnTo>
                    <a:pt x="844" y="974"/>
                  </a:lnTo>
                  <a:lnTo>
                    <a:pt x="874" y="996"/>
                  </a:lnTo>
                  <a:lnTo>
                    <a:pt x="920" y="996"/>
                  </a:lnTo>
                  <a:lnTo>
                    <a:pt x="920" y="990"/>
                  </a:lnTo>
                  <a:lnTo>
                    <a:pt x="898" y="984"/>
                  </a:lnTo>
                  <a:lnTo>
                    <a:pt x="898" y="974"/>
                  </a:lnTo>
                  <a:lnTo>
                    <a:pt x="882" y="978"/>
                  </a:lnTo>
                  <a:lnTo>
                    <a:pt x="860" y="978"/>
                  </a:lnTo>
                  <a:lnTo>
                    <a:pt x="874" y="968"/>
                  </a:lnTo>
                  <a:lnTo>
                    <a:pt x="890" y="968"/>
                  </a:lnTo>
                  <a:lnTo>
                    <a:pt x="874" y="950"/>
                  </a:lnTo>
                  <a:lnTo>
                    <a:pt x="890" y="938"/>
                  </a:lnTo>
                  <a:lnTo>
                    <a:pt x="898" y="928"/>
                  </a:lnTo>
                  <a:lnTo>
                    <a:pt x="898" y="922"/>
                  </a:lnTo>
                  <a:lnTo>
                    <a:pt x="882" y="916"/>
                  </a:lnTo>
                  <a:lnTo>
                    <a:pt x="866" y="922"/>
                  </a:lnTo>
                  <a:lnTo>
                    <a:pt x="882" y="904"/>
                  </a:lnTo>
                  <a:lnTo>
                    <a:pt x="898" y="894"/>
                  </a:lnTo>
                  <a:lnTo>
                    <a:pt x="904" y="882"/>
                  </a:lnTo>
                  <a:lnTo>
                    <a:pt x="890" y="888"/>
                  </a:lnTo>
                  <a:lnTo>
                    <a:pt x="882" y="876"/>
                  </a:lnTo>
                  <a:lnTo>
                    <a:pt x="898" y="870"/>
                  </a:lnTo>
                  <a:lnTo>
                    <a:pt x="904" y="876"/>
                  </a:lnTo>
                  <a:lnTo>
                    <a:pt x="904" y="870"/>
                  </a:lnTo>
                  <a:lnTo>
                    <a:pt x="912" y="858"/>
                  </a:lnTo>
                  <a:lnTo>
                    <a:pt x="934" y="852"/>
                  </a:lnTo>
                  <a:lnTo>
                    <a:pt x="958" y="848"/>
                  </a:lnTo>
                  <a:lnTo>
                    <a:pt x="958" y="824"/>
                  </a:lnTo>
                  <a:lnTo>
                    <a:pt x="934" y="812"/>
                  </a:lnTo>
                  <a:lnTo>
                    <a:pt x="928" y="802"/>
                  </a:lnTo>
                  <a:lnTo>
                    <a:pt x="942" y="806"/>
                  </a:lnTo>
                  <a:lnTo>
                    <a:pt x="964" y="818"/>
                  </a:lnTo>
                  <a:lnTo>
                    <a:pt x="980" y="824"/>
                  </a:lnTo>
                  <a:lnTo>
                    <a:pt x="988" y="812"/>
                  </a:lnTo>
                  <a:lnTo>
                    <a:pt x="1004" y="796"/>
                  </a:lnTo>
                  <a:lnTo>
                    <a:pt x="1010" y="778"/>
                  </a:lnTo>
                  <a:lnTo>
                    <a:pt x="1026" y="778"/>
                  </a:lnTo>
                  <a:lnTo>
                    <a:pt x="1026" y="768"/>
                  </a:lnTo>
                  <a:lnTo>
                    <a:pt x="1034" y="750"/>
                  </a:lnTo>
                  <a:lnTo>
                    <a:pt x="1056" y="744"/>
                  </a:lnTo>
                  <a:lnTo>
                    <a:pt x="1080" y="732"/>
                  </a:lnTo>
                  <a:lnTo>
                    <a:pt x="1094" y="732"/>
                  </a:lnTo>
                  <a:lnTo>
                    <a:pt x="1102" y="720"/>
                  </a:lnTo>
                  <a:lnTo>
                    <a:pt x="1110" y="710"/>
                  </a:lnTo>
                  <a:lnTo>
                    <a:pt x="1110" y="670"/>
                  </a:lnTo>
                  <a:lnTo>
                    <a:pt x="1126" y="652"/>
                  </a:lnTo>
                  <a:lnTo>
                    <a:pt x="1148" y="640"/>
                  </a:lnTo>
                  <a:lnTo>
                    <a:pt x="1156" y="630"/>
                  </a:lnTo>
                  <a:lnTo>
                    <a:pt x="1156" y="612"/>
                  </a:lnTo>
                  <a:lnTo>
                    <a:pt x="1162" y="596"/>
                  </a:lnTo>
                  <a:lnTo>
                    <a:pt x="1140" y="606"/>
                  </a:lnTo>
                  <a:lnTo>
                    <a:pt x="1126" y="596"/>
                  </a:lnTo>
                  <a:close/>
                </a:path>
              </a:pathLst>
            </a:custGeom>
            <a:solidFill>
              <a:srgbClr val="A1C6E7"/>
            </a:solidFill>
            <a:ln w="9525">
              <a:noFill/>
              <a:round/>
              <a:headEnd/>
              <a:tailEnd/>
            </a:ln>
          </p:spPr>
          <p:txBody>
            <a:bodyPr/>
            <a:lstStyle/>
            <a:p>
              <a:endParaRPr lang="en-US"/>
            </a:p>
          </p:txBody>
        </p:sp>
        <p:sp>
          <p:nvSpPr>
            <p:cNvPr id="26" name="Freeform 60"/>
            <p:cNvSpPr>
              <a:spLocks/>
            </p:cNvSpPr>
            <p:nvPr/>
          </p:nvSpPr>
          <p:spPr bwMode="auto">
            <a:xfrm>
              <a:off x="4142722" y="2303465"/>
              <a:ext cx="152800" cy="299888"/>
            </a:xfrm>
            <a:custGeom>
              <a:avLst/>
              <a:gdLst>
                <a:gd name="T0" fmla="*/ 2147483647 w 68"/>
                <a:gd name="T1" fmla="*/ 2147483647 h 84"/>
                <a:gd name="T2" fmla="*/ 2147483647 w 68"/>
                <a:gd name="T3" fmla="*/ 2147483647 h 84"/>
                <a:gd name="T4" fmla="*/ 2147483647 w 68"/>
                <a:gd name="T5" fmla="*/ 2147483647 h 84"/>
                <a:gd name="T6" fmla="*/ 2147483647 w 68"/>
                <a:gd name="T7" fmla="*/ 2147483647 h 84"/>
                <a:gd name="T8" fmla="*/ 2147483647 w 68"/>
                <a:gd name="T9" fmla="*/ 2147483647 h 84"/>
                <a:gd name="T10" fmla="*/ 2147483647 w 68"/>
                <a:gd name="T11" fmla="*/ 2147483647 h 84"/>
                <a:gd name="T12" fmla="*/ 2147483647 w 68"/>
                <a:gd name="T13" fmla="*/ 2147483647 h 84"/>
                <a:gd name="T14" fmla="*/ 2147483647 w 68"/>
                <a:gd name="T15" fmla="*/ 2147483647 h 84"/>
                <a:gd name="T16" fmla="*/ 2147483647 w 68"/>
                <a:gd name="T17" fmla="*/ 2147483647 h 84"/>
                <a:gd name="T18" fmla="*/ 2147483647 w 68"/>
                <a:gd name="T19" fmla="*/ 2147483647 h 84"/>
                <a:gd name="T20" fmla="*/ 2147483647 w 68"/>
                <a:gd name="T21" fmla="*/ 2147483647 h 84"/>
                <a:gd name="T22" fmla="*/ 2147483647 w 68"/>
                <a:gd name="T23" fmla="*/ 2147483647 h 84"/>
                <a:gd name="T24" fmla="*/ 2147483647 w 68"/>
                <a:gd name="T25" fmla="*/ 2147483647 h 84"/>
                <a:gd name="T26" fmla="*/ 2147483647 w 68"/>
                <a:gd name="T27" fmla="*/ 2147483647 h 84"/>
                <a:gd name="T28" fmla="*/ 2147483647 w 68"/>
                <a:gd name="T29" fmla="*/ 2147483647 h 84"/>
                <a:gd name="T30" fmla="*/ 2147483647 w 68"/>
                <a:gd name="T31" fmla="*/ 2147483647 h 84"/>
                <a:gd name="T32" fmla="*/ 2147483647 w 68"/>
                <a:gd name="T33" fmla="*/ 2147483647 h 84"/>
                <a:gd name="T34" fmla="*/ 2147483647 w 68"/>
                <a:gd name="T35" fmla="*/ 2147483647 h 84"/>
                <a:gd name="T36" fmla="*/ 2147483647 w 68"/>
                <a:gd name="T37" fmla="*/ 2147483647 h 84"/>
                <a:gd name="T38" fmla="*/ 2147483647 w 68"/>
                <a:gd name="T39" fmla="*/ 2147483647 h 84"/>
                <a:gd name="T40" fmla="*/ 2147483647 w 68"/>
                <a:gd name="T41" fmla="*/ 0 h 84"/>
                <a:gd name="T42" fmla="*/ 2147483647 w 68"/>
                <a:gd name="T43" fmla="*/ 2147483647 h 84"/>
                <a:gd name="T44" fmla="*/ 0 w 68"/>
                <a:gd name="T45" fmla="*/ 2147483647 h 84"/>
                <a:gd name="T46" fmla="*/ 2147483647 w 68"/>
                <a:gd name="T47" fmla="*/ 2147483647 h 84"/>
                <a:gd name="T48" fmla="*/ 2147483647 w 68"/>
                <a:gd name="T49" fmla="*/ 2147483647 h 8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8"/>
                <a:gd name="T76" fmla="*/ 0 h 84"/>
                <a:gd name="T77" fmla="*/ 68 w 68"/>
                <a:gd name="T78" fmla="*/ 84 h 8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8" h="84">
                  <a:moveTo>
                    <a:pt x="30" y="42"/>
                  </a:moveTo>
                  <a:lnTo>
                    <a:pt x="40" y="54"/>
                  </a:lnTo>
                  <a:lnTo>
                    <a:pt x="24" y="60"/>
                  </a:lnTo>
                  <a:lnTo>
                    <a:pt x="16" y="70"/>
                  </a:lnTo>
                  <a:lnTo>
                    <a:pt x="40" y="70"/>
                  </a:lnTo>
                  <a:lnTo>
                    <a:pt x="24" y="76"/>
                  </a:lnTo>
                  <a:lnTo>
                    <a:pt x="46" y="70"/>
                  </a:lnTo>
                  <a:lnTo>
                    <a:pt x="30" y="76"/>
                  </a:lnTo>
                  <a:lnTo>
                    <a:pt x="6" y="84"/>
                  </a:lnTo>
                  <a:lnTo>
                    <a:pt x="8" y="84"/>
                  </a:lnTo>
                  <a:lnTo>
                    <a:pt x="18" y="84"/>
                  </a:lnTo>
                  <a:lnTo>
                    <a:pt x="34" y="82"/>
                  </a:lnTo>
                  <a:lnTo>
                    <a:pt x="30" y="80"/>
                  </a:lnTo>
                  <a:lnTo>
                    <a:pt x="54" y="76"/>
                  </a:lnTo>
                  <a:lnTo>
                    <a:pt x="62" y="76"/>
                  </a:lnTo>
                  <a:lnTo>
                    <a:pt x="68" y="60"/>
                  </a:lnTo>
                  <a:lnTo>
                    <a:pt x="54" y="42"/>
                  </a:lnTo>
                  <a:lnTo>
                    <a:pt x="30" y="30"/>
                  </a:lnTo>
                  <a:lnTo>
                    <a:pt x="30" y="14"/>
                  </a:lnTo>
                  <a:lnTo>
                    <a:pt x="16" y="14"/>
                  </a:lnTo>
                  <a:lnTo>
                    <a:pt x="26" y="0"/>
                  </a:lnTo>
                  <a:lnTo>
                    <a:pt x="8" y="8"/>
                  </a:lnTo>
                  <a:lnTo>
                    <a:pt x="0" y="24"/>
                  </a:lnTo>
                  <a:lnTo>
                    <a:pt x="16" y="36"/>
                  </a:lnTo>
                  <a:lnTo>
                    <a:pt x="30" y="42"/>
                  </a:lnTo>
                  <a:close/>
                </a:path>
              </a:pathLst>
            </a:custGeom>
            <a:solidFill>
              <a:srgbClr val="A1C6E7"/>
            </a:solidFill>
            <a:ln w="9525">
              <a:noFill/>
              <a:round/>
              <a:headEnd/>
              <a:tailEnd/>
            </a:ln>
          </p:spPr>
          <p:txBody>
            <a:bodyPr/>
            <a:lstStyle/>
            <a:p>
              <a:endParaRPr lang="en-US"/>
            </a:p>
          </p:txBody>
        </p:sp>
        <p:sp>
          <p:nvSpPr>
            <p:cNvPr id="27" name="Freeform 61"/>
            <p:cNvSpPr>
              <a:spLocks/>
            </p:cNvSpPr>
            <p:nvPr/>
          </p:nvSpPr>
          <p:spPr bwMode="auto">
            <a:xfrm>
              <a:off x="4282039" y="2531951"/>
              <a:ext cx="31459" cy="42841"/>
            </a:xfrm>
            <a:custGeom>
              <a:avLst/>
              <a:gdLst>
                <a:gd name="T0" fmla="*/ 2147483647 w 14"/>
                <a:gd name="T1" fmla="*/ 0 h 12"/>
                <a:gd name="T2" fmla="*/ 0 w 14"/>
                <a:gd name="T3" fmla="*/ 2147483647 h 12"/>
                <a:gd name="T4" fmla="*/ 2147483647 w 14"/>
                <a:gd name="T5" fmla="*/ 2147483647 h 12"/>
                <a:gd name="T6" fmla="*/ 2147483647 w 14"/>
                <a:gd name="T7" fmla="*/ 0 h 12"/>
                <a:gd name="T8" fmla="*/ 0 60000 65536"/>
                <a:gd name="T9" fmla="*/ 0 60000 65536"/>
                <a:gd name="T10" fmla="*/ 0 60000 65536"/>
                <a:gd name="T11" fmla="*/ 0 60000 65536"/>
                <a:gd name="T12" fmla="*/ 0 w 14"/>
                <a:gd name="T13" fmla="*/ 0 h 12"/>
                <a:gd name="T14" fmla="*/ 14 w 14"/>
                <a:gd name="T15" fmla="*/ 12 h 12"/>
              </a:gdLst>
              <a:ahLst/>
              <a:cxnLst>
                <a:cxn ang="T8">
                  <a:pos x="T0" y="T1"/>
                </a:cxn>
                <a:cxn ang="T9">
                  <a:pos x="T2" y="T3"/>
                </a:cxn>
                <a:cxn ang="T10">
                  <a:pos x="T4" y="T5"/>
                </a:cxn>
                <a:cxn ang="T11">
                  <a:pos x="T6" y="T7"/>
                </a:cxn>
              </a:cxnLst>
              <a:rect l="T12" t="T13" r="T14" b="T15"/>
              <a:pathLst>
                <a:path w="14" h="12">
                  <a:moveTo>
                    <a:pt x="14" y="0"/>
                  </a:moveTo>
                  <a:lnTo>
                    <a:pt x="0" y="12"/>
                  </a:lnTo>
                  <a:lnTo>
                    <a:pt x="6" y="12"/>
                  </a:lnTo>
                  <a:lnTo>
                    <a:pt x="14" y="0"/>
                  </a:lnTo>
                  <a:close/>
                </a:path>
              </a:pathLst>
            </a:custGeom>
            <a:solidFill>
              <a:srgbClr val="A1C6E7"/>
            </a:solidFill>
            <a:ln w="9525">
              <a:noFill/>
              <a:round/>
              <a:headEnd/>
              <a:tailEnd/>
            </a:ln>
          </p:spPr>
          <p:txBody>
            <a:bodyPr/>
            <a:lstStyle/>
            <a:p>
              <a:endParaRPr lang="en-US"/>
            </a:p>
          </p:txBody>
        </p:sp>
        <p:sp>
          <p:nvSpPr>
            <p:cNvPr id="28" name="Freeform 62"/>
            <p:cNvSpPr>
              <a:spLocks/>
            </p:cNvSpPr>
            <p:nvPr/>
          </p:nvSpPr>
          <p:spPr bwMode="auto">
            <a:xfrm>
              <a:off x="7661617" y="4045672"/>
              <a:ext cx="17976" cy="14280"/>
            </a:xfrm>
            <a:custGeom>
              <a:avLst/>
              <a:gdLst>
                <a:gd name="T0" fmla="*/ 0 w 8"/>
                <a:gd name="T1" fmla="*/ 0 h 4"/>
                <a:gd name="T2" fmla="*/ 2147483647 w 8"/>
                <a:gd name="T3" fmla="*/ 2147483647 h 4"/>
                <a:gd name="T4" fmla="*/ 2147483647 w 8"/>
                <a:gd name="T5" fmla="*/ 0 h 4"/>
                <a:gd name="T6" fmla="*/ 0 w 8"/>
                <a:gd name="T7" fmla="*/ 0 h 4"/>
                <a:gd name="T8" fmla="*/ 0 60000 65536"/>
                <a:gd name="T9" fmla="*/ 0 60000 65536"/>
                <a:gd name="T10" fmla="*/ 0 60000 65536"/>
                <a:gd name="T11" fmla="*/ 0 60000 65536"/>
                <a:gd name="T12" fmla="*/ 0 w 8"/>
                <a:gd name="T13" fmla="*/ 0 h 4"/>
                <a:gd name="T14" fmla="*/ 8 w 8"/>
                <a:gd name="T15" fmla="*/ 4 h 4"/>
              </a:gdLst>
              <a:ahLst/>
              <a:cxnLst>
                <a:cxn ang="T8">
                  <a:pos x="T0" y="T1"/>
                </a:cxn>
                <a:cxn ang="T9">
                  <a:pos x="T2" y="T3"/>
                </a:cxn>
                <a:cxn ang="T10">
                  <a:pos x="T4" y="T5"/>
                </a:cxn>
                <a:cxn ang="T11">
                  <a:pos x="T6" y="T7"/>
                </a:cxn>
              </a:cxnLst>
              <a:rect l="T12" t="T13" r="T14" b="T15"/>
              <a:pathLst>
                <a:path w="8" h="4">
                  <a:moveTo>
                    <a:pt x="0" y="0"/>
                  </a:moveTo>
                  <a:lnTo>
                    <a:pt x="4" y="4"/>
                  </a:lnTo>
                  <a:lnTo>
                    <a:pt x="8" y="0"/>
                  </a:lnTo>
                  <a:lnTo>
                    <a:pt x="0" y="0"/>
                  </a:lnTo>
                  <a:close/>
                </a:path>
              </a:pathLst>
            </a:custGeom>
            <a:solidFill>
              <a:srgbClr val="A1C6E7"/>
            </a:solidFill>
            <a:ln w="9525">
              <a:noFill/>
              <a:round/>
              <a:headEnd/>
              <a:tailEnd/>
            </a:ln>
          </p:spPr>
          <p:txBody>
            <a:bodyPr/>
            <a:lstStyle/>
            <a:p>
              <a:endParaRPr lang="en-US"/>
            </a:p>
          </p:txBody>
        </p:sp>
        <p:sp>
          <p:nvSpPr>
            <p:cNvPr id="29" name="Freeform 63"/>
            <p:cNvSpPr>
              <a:spLocks/>
            </p:cNvSpPr>
            <p:nvPr/>
          </p:nvSpPr>
          <p:spPr bwMode="auto">
            <a:xfrm>
              <a:off x="6875147" y="4059953"/>
              <a:ext cx="1096565" cy="721159"/>
            </a:xfrm>
            <a:custGeom>
              <a:avLst/>
              <a:gdLst>
                <a:gd name="T0" fmla="*/ 2147483647 w 488"/>
                <a:gd name="T1" fmla="*/ 2147483647 h 202"/>
                <a:gd name="T2" fmla="*/ 2147483647 w 488"/>
                <a:gd name="T3" fmla="*/ 2147483647 h 202"/>
                <a:gd name="T4" fmla="*/ 2147483647 w 488"/>
                <a:gd name="T5" fmla="*/ 2147483647 h 202"/>
                <a:gd name="T6" fmla="*/ 2147483647 w 488"/>
                <a:gd name="T7" fmla="*/ 2147483647 h 202"/>
                <a:gd name="T8" fmla="*/ 2147483647 w 488"/>
                <a:gd name="T9" fmla="*/ 2147483647 h 202"/>
                <a:gd name="T10" fmla="*/ 2147483647 w 488"/>
                <a:gd name="T11" fmla="*/ 2147483647 h 202"/>
                <a:gd name="T12" fmla="*/ 2147483647 w 488"/>
                <a:gd name="T13" fmla="*/ 2147483647 h 202"/>
                <a:gd name="T14" fmla="*/ 2147483647 w 488"/>
                <a:gd name="T15" fmla="*/ 0 h 202"/>
                <a:gd name="T16" fmla="*/ 2147483647 w 488"/>
                <a:gd name="T17" fmla="*/ 2147483647 h 202"/>
                <a:gd name="T18" fmla="*/ 2147483647 w 488"/>
                <a:gd name="T19" fmla="*/ 2147483647 h 202"/>
                <a:gd name="T20" fmla="*/ 2147483647 w 488"/>
                <a:gd name="T21" fmla="*/ 2147483647 h 202"/>
                <a:gd name="T22" fmla="*/ 2147483647 w 488"/>
                <a:gd name="T23" fmla="*/ 2147483647 h 202"/>
                <a:gd name="T24" fmla="*/ 2147483647 w 488"/>
                <a:gd name="T25" fmla="*/ 2147483647 h 202"/>
                <a:gd name="T26" fmla="*/ 2147483647 w 488"/>
                <a:gd name="T27" fmla="*/ 2147483647 h 202"/>
                <a:gd name="T28" fmla="*/ 2147483647 w 488"/>
                <a:gd name="T29" fmla="*/ 2147483647 h 202"/>
                <a:gd name="T30" fmla="*/ 2147483647 w 488"/>
                <a:gd name="T31" fmla="*/ 2147483647 h 202"/>
                <a:gd name="T32" fmla="*/ 2147483647 w 488"/>
                <a:gd name="T33" fmla="*/ 2147483647 h 202"/>
                <a:gd name="T34" fmla="*/ 2147483647 w 488"/>
                <a:gd name="T35" fmla="*/ 2147483647 h 202"/>
                <a:gd name="T36" fmla="*/ 2147483647 w 488"/>
                <a:gd name="T37" fmla="*/ 2147483647 h 202"/>
                <a:gd name="T38" fmla="*/ 2147483647 w 488"/>
                <a:gd name="T39" fmla="*/ 2147483647 h 202"/>
                <a:gd name="T40" fmla="*/ 2147483647 w 488"/>
                <a:gd name="T41" fmla="*/ 2147483647 h 202"/>
                <a:gd name="T42" fmla="*/ 2147483647 w 488"/>
                <a:gd name="T43" fmla="*/ 2147483647 h 202"/>
                <a:gd name="T44" fmla="*/ 2147483647 w 488"/>
                <a:gd name="T45" fmla="*/ 2147483647 h 202"/>
                <a:gd name="T46" fmla="*/ 2147483647 w 488"/>
                <a:gd name="T47" fmla="*/ 2147483647 h 202"/>
                <a:gd name="T48" fmla="*/ 2147483647 w 488"/>
                <a:gd name="T49" fmla="*/ 2147483647 h 202"/>
                <a:gd name="T50" fmla="*/ 2147483647 w 488"/>
                <a:gd name="T51" fmla="*/ 2147483647 h 202"/>
                <a:gd name="T52" fmla="*/ 2147483647 w 488"/>
                <a:gd name="T53" fmla="*/ 2147483647 h 202"/>
                <a:gd name="T54" fmla="*/ 2147483647 w 488"/>
                <a:gd name="T55" fmla="*/ 2147483647 h 202"/>
                <a:gd name="T56" fmla="*/ 2147483647 w 488"/>
                <a:gd name="T57" fmla="*/ 2147483647 h 202"/>
                <a:gd name="T58" fmla="*/ 2147483647 w 488"/>
                <a:gd name="T59" fmla="*/ 2147483647 h 202"/>
                <a:gd name="T60" fmla="*/ 2147483647 w 488"/>
                <a:gd name="T61" fmla="*/ 2147483647 h 202"/>
                <a:gd name="T62" fmla="*/ 2147483647 w 488"/>
                <a:gd name="T63" fmla="*/ 2147483647 h 202"/>
                <a:gd name="T64" fmla="*/ 0 w 488"/>
                <a:gd name="T65" fmla="*/ 2147483647 h 202"/>
                <a:gd name="T66" fmla="*/ 2147483647 w 488"/>
                <a:gd name="T67" fmla="*/ 2147483647 h 202"/>
                <a:gd name="T68" fmla="*/ 2147483647 w 488"/>
                <a:gd name="T69" fmla="*/ 2147483647 h 202"/>
                <a:gd name="T70" fmla="*/ 2147483647 w 488"/>
                <a:gd name="T71" fmla="*/ 2147483647 h 202"/>
                <a:gd name="T72" fmla="*/ 2147483647 w 488"/>
                <a:gd name="T73" fmla="*/ 2147483647 h 202"/>
                <a:gd name="T74" fmla="*/ 2147483647 w 488"/>
                <a:gd name="T75" fmla="*/ 2147483647 h 202"/>
                <a:gd name="T76" fmla="*/ 2147483647 w 488"/>
                <a:gd name="T77" fmla="*/ 2147483647 h 202"/>
                <a:gd name="T78" fmla="*/ 2147483647 w 488"/>
                <a:gd name="T79" fmla="*/ 2147483647 h 202"/>
                <a:gd name="T80" fmla="*/ 2147483647 w 488"/>
                <a:gd name="T81" fmla="*/ 2147483647 h 202"/>
                <a:gd name="T82" fmla="*/ 2147483647 w 488"/>
                <a:gd name="T83" fmla="*/ 2147483647 h 202"/>
                <a:gd name="T84" fmla="*/ 2147483647 w 488"/>
                <a:gd name="T85" fmla="*/ 2147483647 h 202"/>
                <a:gd name="T86" fmla="*/ 2147483647 w 488"/>
                <a:gd name="T87" fmla="*/ 2147483647 h 202"/>
                <a:gd name="T88" fmla="*/ 2147483647 w 488"/>
                <a:gd name="T89" fmla="*/ 2147483647 h 202"/>
                <a:gd name="T90" fmla="*/ 2147483647 w 488"/>
                <a:gd name="T91" fmla="*/ 2147483647 h 202"/>
                <a:gd name="T92" fmla="*/ 2147483647 w 488"/>
                <a:gd name="T93" fmla="*/ 2147483647 h 202"/>
                <a:gd name="T94" fmla="*/ 2147483647 w 488"/>
                <a:gd name="T95" fmla="*/ 2147483647 h 202"/>
                <a:gd name="T96" fmla="*/ 2147483647 w 488"/>
                <a:gd name="T97" fmla="*/ 2147483647 h 202"/>
                <a:gd name="T98" fmla="*/ 2147483647 w 488"/>
                <a:gd name="T99" fmla="*/ 2147483647 h 202"/>
                <a:gd name="T100" fmla="*/ 2147483647 w 488"/>
                <a:gd name="T101" fmla="*/ 2147483647 h 202"/>
                <a:gd name="T102" fmla="*/ 2147483647 w 488"/>
                <a:gd name="T103" fmla="*/ 2147483647 h 202"/>
                <a:gd name="T104" fmla="*/ 2147483647 w 488"/>
                <a:gd name="T105" fmla="*/ 2147483647 h 202"/>
                <a:gd name="T106" fmla="*/ 2147483647 w 488"/>
                <a:gd name="T107" fmla="*/ 2147483647 h 202"/>
                <a:gd name="T108" fmla="*/ 2147483647 w 488"/>
                <a:gd name="T109" fmla="*/ 2147483647 h 202"/>
                <a:gd name="T110" fmla="*/ 2147483647 w 488"/>
                <a:gd name="T111" fmla="*/ 2147483647 h 202"/>
                <a:gd name="T112" fmla="*/ 2147483647 w 488"/>
                <a:gd name="T113" fmla="*/ 2147483647 h 202"/>
                <a:gd name="T114" fmla="*/ 2147483647 w 488"/>
                <a:gd name="T115" fmla="*/ 2147483647 h 202"/>
                <a:gd name="T116" fmla="*/ 2147483647 w 488"/>
                <a:gd name="T117" fmla="*/ 2147483647 h 202"/>
                <a:gd name="T118" fmla="*/ 2147483647 w 488"/>
                <a:gd name="T119" fmla="*/ 2147483647 h 20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88"/>
                <a:gd name="T181" fmla="*/ 0 h 202"/>
                <a:gd name="T182" fmla="*/ 488 w 488"/>
                <a:gd name="T183" fmla="*/ 202 h 20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88" h="202">
                  <a:moveTo>
                    <a:pt x="442" y="82"/>
                  </a:moveTo>
                  <a:lnTo>
                    <a:pt x="442" y="72"/>
                  </a:lnTo>
                  <a:lnTo>
                    <a:pt x="426" y="60"/>
                  </a:lnTo>
                  <a:lnTo>
                    <a:pt x="396" y="48"/>
                  </a:lnTo>
                  <a:lnTo>
                    <a:pt x="388" y="30"/>
                  </a:lnTo>
                  <a:lnTo>
                    <a:pt x="380" y="20"/>
                  </a:lnTo>
                  <a:lnTo>
                    <a:pt x="364" y="8"/>
                  </a:lnTo>
                  <a:lnTo>
                    <a:pt x="354" y="0"/>
                  </a:lnTo>
                  <a:lnTo>
                    <a:pt x="342" y="14"/>
                  </a:lnTo>
                  <a:lnTo>
                    <a:pt x="342" y="30"/>
                  </a:lnTo>
                  <a:lnTo>
                    <a:pt x="358" y="42"/>
                  </a:lnTo>
                  <a:lnTo>
                    <a:pt x="336" y="48"/>
                  </a:lnTo>
                  <a:lnTo>
                    <a:pt x="312" y="42"/>
                  </a:lnTo>
                  <a:lnTo>
                    <a:pt x="298" y="36"/>
                  </a:lnTo>
                  <a:lnTo>
                    <a:pt x="282" y="30"/>
                  </a:lnTo>
                  <a:lnTo>
                    <a:pt x="288" y="14"/>
                  </a:lnTo>
                  <a:lnTo>
                    <a:pt x="274" y="14"/>
                  </a:lnTo>
                  <a:lnTo>
                    <a:pt x="252" y="8"/>
                  </a:lnTo>
                  <a:lnTo>
                    <a:pt x="214" y="8"/>
                  </a:lnTo>
                  <a:lnTo>
                    <a:pt x="182" y="14"/>
                  </a:lnTo>
                  <a:lnTo>
                    <a:pt x="198" y="20"/>
                  </a:lnTo>
                  <a:lnTo>
                    <a:pt x="206" y="30"/>
                  </a:lnTo>
                  <a:lnTo>
                    <a:pt x="146" y="30"/>
                  </a:lnTo>
                  <a:lnTo>
                    <a:pt x="130" y="42"/>
                  </a:lnTo>
                  <a:lnTo>
                    <a:pt x="108" y="48"/>
                  </a:lnTo>
                  <a:lnTo>
                    <a:pt x="108" y="60"/>
                  </a:lnTo>
                  <a:lnTo>
                    <a:pt x="84" y="78"/>
                  </a:lnTo>
                  <a:lnTo>
                    <a:pt x="62" y="78"/>
                  </a:lnTo>
                  <a:lnTo>
                    <a:pt x="46" y="82"/>
                  </a:lnTo>
                  <a:lnTo>
                    <a:pt x="32" y="78"/>
                  </a:lnTo>
                  <a:lnTo>
                    <a:pt x="8" y="88"/>
                  </a:lnTo>
                  <a:lnTo>
                    <a:pt x="8" y="106"/>
                  </a:lnTo>
                  <a:lnTo>
                    <a:pt x="0" y="128"/>
                  </a:lnTo>
                  <a:lnTo>
                    <a:pt x="8" y="146"/>
                  </a:lnTo>
                  <a:lnTo>
                    <a:pt x="8" y="180"/>
                  </a:lnTo>
                  <a:lnTo>
                    <a:pt x="32" y="186"/>
                  </a:lnTo>
                  <a:lnTo>
                    <a:pt x="54" y="180"/>
                  </a:lnTo>
                  <a:lnTo>
                    <a:pt x="76" y="174"/>
                  </a:lnTo>
                  <a:lnTo>
                    <a:pt x="100" y="174"/>
                  </a:lnTo>
                  <a:lnTo>
                    <a:pt x="130" y="168"/>
                  </a:lnTo>
                  <a:lnTo>
                    <a:pt x="176" y="152"/>
                  </a:lnTo>
                  <a:lnTo>
                    <a:pt x="214" y="152"/>
                  </a:lnTo>
                  <a:lnTo>
                    <a:pt x="236" y="156"/>
                  </a:lnTo>
                  <a:lnTo>
                    <a:pt x="244" y="168"/>
                  </a:lnTo>
                  <a:lnTo>
                    <a:pt x="252" y="180"/>
                  </a:lnTo>
                  <a:lnTo>
                    <a:pt x="274" y="168"/>
                  </a:lnTo>
                  <a:lnTo>
                    <a:pt x="298" y="156"/>
                  </a:lnTo>
                  <a:lnTo>
                    <a:pt x="282" y="174"/>
                  </a:lnTo>
                  <a:lnTo>
                    <a:pt x="274" y="186"/>
                  </a:lnTo>
                  <a:lnTo>
                    <a:pt x="298" y="192"/>
                  </a:lnTo>
                  <a:lnTo>
                    <a:pt x="312" y="202"/>
                  </a:lnTo>
                  <a:lnTo>
                    <a:pt x="364" y="202"/>
                  </a:lnTo>
                  <a:lnTo>
                    <a:pt x="380" y="198"/>
                  </a:lnTo>
                  <a:lnTo>
                    <a:pt x="404" y="192"/>
                  </a:lnTo>
                  <a:lnTo>
                    <a:pt x="418" y="180"/>
                  </a:lnTo>
                  <a:lnTo>
                    <a:pt x="434" y="168"/>
                  </a:lnTo>
                  <a:lnTo>
                    <a:pt x="464" y="146"/>
                  </a:lnTo>
                  <a:lnTo>
                    <a:pt x="488" y="116"/>
                  </a:lnTo>
                  <a:lnTo>
                    <a:pt x="464" y="94"/>
                  </a:lnTo>
                  <a:lnTo>
                    <a:pt x="442" y="82"/>
                  </a:lnTo>
                  <a:close/>
                </a:path>
              </a:pathLst>
            </a:custGeom>
            <a:solidFill>
              <a:srgbClr val="A1C6E7"/>
            </a:solidFill>
            <a:ln w="9525">
              <a:noFill/>
              <a:round/>
              <a:headEnd/>
              <a:tailEnd/>
            </a:ln>
          </p:spPr>
          <p:txBody>
            <a:bodyPr/>
            <a:lstStyle/>
            <a:p>
              <a:endParaRPr lang="en-US"/>
            </a:p>
          </p:txBody>
        </p:sp>
        <p:sp>
          <p:nvSpPr>
            <p:cNvPr id="30" name="Freeform 64"/>
            <p:cNvSpPr>
              <a:spLocks/>
            </p:cNvSpPr>
            <p:nvPr/>
          </p:nvSpPr>
          <p:spPr bwMode="auto">
            <a:xfrm>
              <a:off x="5338157" y="4181336"/>
              <a:ext cx="152800" cy="357009"/>
            </a:xfrm>
            <a:custGeom>
              <a:avLst/>
              <a:gdLst>
                <a:gd name="T0" fmla="*/ 2147483647 w 68"/>
                <a:gd name="T1" fmla="*/ 2147483647 h 100"/>
                <a:gd name="T2" fmla="*/ 2147483647 w 68"/>
                <a:gd name="T3" fmla="*/ 2147483647 h 100"/>
                <a:gd name="T4" fmla="*/ 2147483647 w 68"/>
                <a:gd name="T5" fmla="*/ 2147483647 h 100"/>
                <a:gd name="T6" fmla="*/ 0 w 68"/>
                <a:gd name="T7" fmla="*/ 2147483647 h 100"/>
                <a:gd name="T8" fmla="*/ 0 w 68"/>
                <a:gd name="T9" fmla="*/ 2147483647 h 100"/>
                <a:gd name="T10" fmla="*/ 2147483647 w 68"/>
                <a:gd name="T11" fmla="*/ 2147483647 h 100"/>
                <a:gd name="T12" fmla="*/ 2147483647 w 68"/>
                <a:gd name="T13" fmla="*/ 2147483647 h 100"/>
                <a:gd name="T14" fmla="*/ 2147483647 w 68"/>
                <a:gd name="T15" fmla="*/ 2147483647 h 100"/>
                <a:gd name="T16" fmla="*/ 2147483647 w 68"/>
                <a:gd name="T17" fmla="*/ 2147483647 h 100"/>
                <a:gd name="T18" fmla="*/ 2147483647 w 68"/>
                <a:gd name="T19" fmla="*/ 2147483647 h 100"/>
                <a:gd name="T20" fmla="*/ 2147483647 w 68"/>
                <a:gd name="T21" fmla="*/ 2147483647 h 100"/>
                <a:gd name="T22" fmla="*/ 2147483647 w 68"/>
                <a:gd name="T23" fmla="*/ 0 h 100"/>
                <a:gd name="T24" fmla="*/ 2147483647 w 68"/>
                <a:gd name="T25" fmla="*/ 2147483647 h 100"/>
                <a:gd name="T26" fmla="*/ 2147483647 w 68"/>
                <a:gd name="T27" fmla="*/ 2147483647 h 1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8"/>
                <a:gd name="T43" fmla="*/ 0 h 100"/>
                <a:gd name="T44" fmla="*/ 68 w 68"/>
                <a:gd name="T45" fmla="*/ 100 h 1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8" h="100">
                  <a:moveTo>
                    <a:pt x="32" y="20"/>
                  </a:moveTo>
                  <a:lnTo>
                    <a:pt x="8" y="32"/>
                  </a:lnTo>
                  <a:lnTo>
                    <a:pt x="16" y="48"/>
                  </a:lnTo>
                  <a:lnTo>
                    <a:pt x="0" y="60"/>
                  </a:lnTo>
                  <a:lnTo>
                    <a:pt x="0" y="78"/>
                  </a:lnTo>
                  <a:lnTo>
                    <a:pt x="8" y="94"/>
                  </a:lnTo>
                  <a:lnTo>
                    <a:pt x="24" y="100"/>
                  </a:lnTo>
                  <a:lnTo>
                    <a:pt x="38" y="82"/>
                  </a:lnTo>
                  <a:lnTo>
                    <a:pt x="54" y="54"/>
                  </a:lnTo>
                  <a:lnTo>
                    <a:pt x="68" y="32"/>
                  </a:lnTo>
                  <a:lnTo>
                    <a:pt x="68" y="14"/>
                  </a:lnTo>
                  <a:lnTo>
                    <a:pt x="62" y="0"/>
                  </a:lnTo>
                  <a:lnTo>
                    <a:pt x="54" y="2"/>
                  </a:lnTo>
                  <a:lnTo>
                    <a:pt x="32" y="20"/>
                  </a:lnTo>
                  <a:close/>
                </a:path>
              </a:pathLst>
            </a:custGeom>
            <a:solidFill>
              <a:srgbClr val="A1C6E7"/>
            </a:solidFill>
            <a:ln w="9525">
              <a:noFill/>
              <a:round/>
              <a:headEnd/>
              <a:tailEnd/>
            </a:ln>
          </p:spPr>
          <p:txBody>
            <a:bodyPr/>
            <a:lstStyle/>
            <a:p>
              <a:endParaRPr lang="en-US"/>
            </a:p>
          </p:txBody>
        </p:sp>
        <p:sp>
          <p:nvSpPr>
            <p:cNvPr id="31" name="Freeform 65"/>
            <p:cNvSpPr>
              <a:spLocks/>
            </p:cNvSpPr>
            <p:nvPr/>
          </p:nvSpPr>
          <p:spPr bwMode="auto">
            <a:xfrm>
              <a:off x="5472981" y="4167055"/>
              <a:ext cx="17976" cy="14280"/>
            </a:xfrm>
            <a:custGeom>
              <a:avLst/>
              <a:gdLst>
                <a:gd name="T0" fmla="*/ 0 w 8"/>
                <a:gd name="T1" fmla="*/ 0 h 4"/>
                <a:gd name="T2" fmla="*/ 2147483647 w 8"/>
                <a:gd name="T3" fmla="*/ 2147483647 h 4"/>
                <a:gd name="T4" fmla="*/ 2147483647 w 8"/>
                <a:gd name="T5" fmla="*/ 0 h 4"/>
                <a:gd name="T6" fmla="*/ 0 w 8"/>
                <a:gd name="T7" fmla="*/ 0 h 4"/>
                <a:gd name="T8" fmla="*/ 0 60000 65536"/>
                <a:gd name="T9" fmla="*/ 0 60000 65536"/>
                <a:gd name="T10" fmla="*/ 0 60000 65536"/>
                <a:gd name="T11" fmla="*/ 0 60000 65536"/>
                <a:gd name="T12" fmla="*/ 0 w 8"/>
                <a:gd name="T13" fmla="*/ 0 h 4"/>
                <a:gd name="T14" fmla="*/ 8 w 8"/>
                <a:gd name="T15" fmla="*/ 4 h 4"/>
              </a:gdLst>
              <a:ahLst/>
              <a:cxnLst>
                <a:cxn ang="T8">
                  <a:pos x="T0" y="T1"/>
                </a:cxn>
                <a:cxn ang="T9">
                  <a:pos x="T2" y="T3"/>
                </a:cxn>
                <a:cxn ang="T10">
                  <a:pos x="T4" y="T5"/>
                </a:cxn>
                <a:cxn ang="T11">
                  <a:pos x="T6" y="T7"/>
                </a:cxn>
              </a:cxnLst>
              <a:rect l="T12" t="T13" r="T14" b="T15"/>
              <a:pathLst>
                <a:path w="8" h="4">
                  <a:moveTo>
                    <a:pt x="0" y="0"/>
                  </a:moveTo>
                  <a:lnTo>
                    <a:pt x="2" y="4"/>
                  </a:lnTo>
                  <a:lnTo>
                    <a:pt x="8" y="0"/>
                  </a:lnTo>
                  <a:lnTo>
                    <a:pt x="0" y="0"/>
                  </a:lnTo>
                  <a:close/>
                </a:path>
              </a:pathLst>
            </a:custGeom>
            <a:solidFill>
              <a:srgbClr val="A1C6E7"/>
            </a:solidFill>
            <a:ln w="9525">
              <a:noFill/>
              <a:round/>
              <a:headEnd/>
              <a:tailEnd/>
            </a:ln>
          </p:spPr>
          <p:txBody>
            <a:bodyPr/>
            <a:lstStyle/>
            <a:p>
              <a:endParaRPr lang="en-US"/>
            </a:p>
          </p:txBody>
        </p:sp>
        <p:sp>
          <p:nvSpPr>
            <p:cNvPr id="32" name="Freeform 66"/>
            <p:cNvSpPr>
              <a:spLocks/>
            </p:cNvSpPr>
            <p:nvPr/>
          </p:nvSpPr>
          <p:spPr bwMode="auto">
            <a:xfrm>
              <a:off x="3787678" y="2039272"/>
              <a:ext cx="184258" cy="128523"/>
            </a:xfrm>
            <a:custGeom>
              <a:avLst/>
              <a:gdLst>
                <a:gd name="T0" fmla="*/ 2147483647 w 82"/>
                <a:gd name="T1" fmla="*/ 2147483647 h 36"/>
                <a:gd name="T2" fmla="*/ 2147483647 w 82"/>
                <a:gd name="T3" fmla="*/ 2147483647 h 36"/>
                <a:gd name="T4" fmla="*/ 2147483647 w 82"/>
                <a:gd name="T5" fmla="*/ 2147483647 h 36"/>
                <a:gd name="T6" fmla="*/ 2147483647 w 82"/>
                <a:gd name="T7" fmla="*/ 0 h 36"/>
                <a:gd name="T8" fmla="*/ 2147483647 w 82"/>
                <a:gd name="T9" fmla="*/ 0 h 36"/>
                <a:gd name="T10" fmla="*/ 2147483647 w 82"/>
                <a:gd name="T11" fmla="*/ 2147483647 h 36"/>
                <a:gd name="T12" fmla="*/ 2147483647 w 82"/>
                <a:gd name="T13" fmla="*/ 2147483647 h 36"/>
                <a:gd name="T14" fmla="*/ 2147483647 w 82"/>
                <a:gd name="T15" fmla="*/ 2147483647 h 36"/>
                <a:gd name="T16" fmla="*/ 2147483647 w 82"/>
                <a:gd name="T17" fmla="*/ 2147483647 h 36"/>
                <a:gd name="T18" fmla="*/ 0 w 82"/>
                <a:gd name="T19" fmla="*/ 2147483647 h 36"/>
                <a:gd name="T20" fmla="*/ 2147483647 w 82"/>
                <a:gd name="T21" fmla="*/ 2147483647 h 36"/>
                <a:gd name="T22" fmla="*/ 2147483647 w 82"/>
                <a:gd name="T23" fmla="*/ 2147483647 h 36"/>
                <a:gd name="T24" fmla="*/ 2147483647 w 82"/>
                <a:gd name="T25" fmla="*/ 2147483647 h 36"/>
                <a:gd name="T26" fmla="*/ 2147483647 w 82"/>
                <a:gd name="T27" fmla="*/ 2147483647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2"/>
                <a:gd name="T43" fmla="*/ 0 h 36"/>
                <a:gd name="T44" fmla="*/ 82 w 82"/>
                <a:gd name="T45" fmla="*/ 36 h 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2" h="36">
                  <a:moveTo>
                    <a:pt x="74" y="30"/>
                  </a:moveTo>
                  <a:lnTo>
                    <a:pt x="82" y="18"/>
                  </a:lnTo>
                  <a:lnTo>
                    <a:pt x="74" y="6"/>
                  </a:lnTo>
                  <a:lnTo>
                    <a:pt x="82" y="0"/>
                  </a:lnTo>
                  <a:lnTo>
                    <a:pt x="68" y="0"/>
                  </a:lnTo>
                  <a:lnTo>
                    <a:pt x="60" y="6"/>
                  </a:lnTo>
                  <a:lnTo>
                    <a:pt x="44" y="6"/>
                  </a:lnTo>
                  <a:lnTo>
                    <a:pt x="44" y="12"/>
                  </a:lnTo>
                  <a:lnTo>
                    <a:pt x="30" y="6"/>
                  </a:lnTo>
                  <a:lnTo>
                    <a:pt x="0" y="6"/>
                  </a:lnTo>
                  <a:lnTo>
                    <a:pt x="14" y="24"/>
                  </a:lnTo>
                  <a:lnTo>
                    <a:pt x="30" y="36"/>
                  </a:lnTo>
                  <a:lnTo>
                    <a:pt x="52" y="30"/>
                  </a:lnTo>
                  <a:lnTo>
                    <a:pt x="74" y="30"/>
                  </a:lnTo>
                  <a:close/>
                </a:path>
              </a:pathLst>
            </a:custGeom>
            <a:solidFill>
              <a:srgbClr val="A1C6E7"/>
            </a:solidFill>
            <a:ln w="9525">
              <a:noFill/>
              <a:round/>
              <a:headEnd/>
              <a:tailEnd/>
            </a:ln>
          </p:spPr>
          <p:txBody>
            <a:bodyPr/>
            <a:lstStyle/>
            <a:p>
              <a:endParaRPr lang="en-US"/>
            </a:p>
          </p:txBody>
        </p:sp>
      </p:grpSp>
      <p:grpSp>
        <p:nvGrpSpPr>
          <p:cNvPr id="33" name="Gruppe 382"/>
          <p:cNvGrpSpPr>
            <a:grpSpLocks/>
          </p:cNvGrpSpPr>
          <p:nvPr/>
        </p:nvGrpSpPr>
        <p:grpSpPr bwMode="auto">
          <a:xfrm>
            <a:off x="1479376" y="3610892"/>
            <a:ext cx="347662" cy="409575"/>
            <a:chOff x="7479774" y="4334933"/>
            <a:chExt cx="470426" cy="552662"/>
          </a:xfrm>
        </p:grpSpPr>
        <p:grpSp>
          <p:nvGrpSpPr>
            <p:cNvPr id="34" name="Gruppe 647"/>
            <p:cNvGrpSpPr>
              <a:grpSpLocks/>
            </p:cNvGrpSpPr>
            <p:nvPr/>
          </p:nvGrpSpPr>
          <p:grpSpPr bwMode="auto">
            <a:xfrm>
              <a:off x="7481923" y="4686249"/>
              <a:ext cx="468278" cy="164945"/>
              <a:chOff x="6338657" y="2586314"/>
              <a:chExt cx="1275325" cy="419164"/>
            </a:xfrm>
          </p:grpSpPr>
          <p:sp>
            <p:nvSpPr>
              <p:cNvPr id="41"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42" name="Ellipse 57"/>
              <p:cNvSpPr/>
              <p:nvPr/>
            </p:nvSpPr>
            <p:spPr bwMode="auto">
              <a:xfrm rot="5400000" flipH="1">
                <a:off x="7021218" y="2412714"/>
                <a:ext cx="419164" cy="766364"/>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35"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36" name="Gruppe 377"/>
            <p:cNvGrpSpPr>
              <a:grpSpLocks/>
            </p:cNvGrpSpPr>
            <p:nvPr/>
          </p:nvGrpSpPr>
          <p:grpSpPr bwMode="auto">
            <a:xfrm>
              <a:off x="7479773" y="4334933"/>
              <a:ext cx="322210" cy="321407"/>
              <a:chOff x="7539038" y="1803400"/>
              <a:chExt cx="1086907" cy="1084202"/>
            </a:xfrm>
          </p:grpSpPr>
          <p:sp>
            <p:nvSpPr>
              <p:cNvPr id="37"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38" name="Gruppe 91"/>
              <p:cNvGrpSpPr>
                <a:grpSpLocks/>
              </p:cNvGrpSpPr>
              <p:nvPr/>
            </p:nvGrpSpPr>
            <p:grpSpPr bwMode="auto">
              <a:xfrm>
                <a:off x="7539038" y="1839531"/>
                <a:ext cx="1035782" cy="1048071"/>
                <a:chOff x="1088055" y="2942777"/>
                <a:chExt cx="1372317" cy="1389266"/>
              </a:xfrm>
            </p:grpSpPr>
            <p:sp>
              <p:nvSpPr>
                <p:cNvPr id="39"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40" name="Måne 55"/>
                <p:cNvSpPr/>
                <p:nvPr/>
              </p:nvSpPr>
              <p:spPr bwMode="auto">
                <a:xfrm rot="16552097">
                  <a:off x="1463017" y="3334688"/>
                  <a:ext cx="622393"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grpSp>
        <p:nvGrpSpPr>
          <p:cNvPr id="43" name="Gruppe 382"/>
          <p:cNvGrpSpPr>
            <a:grpSpLocks/>
          </p:cNvGrpSpPr>
          <p:nvPr/>
        </p:nvGrpSpPr>
        <p:grpSpPr bwMode="auto">
          <a:xfrm>
            <a:off x="1893718" y="4877719"/>
            <a:ext cx="347663" cy="409573"/>
            <a:chOff x="7479774" y="4334935"/>
            <a:chExt cx="470427" cy="552660"/>
          </a:xfrm>
        </p:grpSpPr>
        <p:grpSp>
          <p:nvGrpSpPr>
            <p:cNvPr id="44" name="Gruppe 647"/>
            <p:cNvGrpSpPr>
              <a:grpSpLocks/>
            </p:cNvGrpSpPr>
            <p:nvPr/>
          </p:nvGrpSpPr>
          <p:grpSpPr bwMode="auto">
            <a:xfrm>
              <a:off x="7481923" y="4686249"/>
              <a:ext cx="468278" cy="164945"/>
              <a:chOff x="6338657" y="2586314"/>
              <a:chExt cx="1275325" cy="419164"/>
            </a:xfrm>
          </p:grpSpPr>
          <p:sp>
            <p:nvSpPr>
              <p:cNvPr id="51"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52" name="Ellipse 57"/>
              <p:cNvSpPr/>
              <p:nvPr/>
            </p:nvSpPr>
            <p:spPr bwMode="auto">
              <a:xfrm rot="5400000" flipH="1">
                <a:off x="7021218" y="2412714"/>
                <a:ext cx="419164" cy="766364"/>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45"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46" name="Gruppe 377"/>
            <p:cNvGrpSpPr>
              <a:grpSpLocks/>
            </p:cNvGrpSpPr>
            <p:nvPr/>
          </p:nvGrpSpPr>
          <p:grpSpPr bwMode="auto">
            <a:xfrm>
              <a:off x="7479774" y="4334935"/>
              <a:ext cx="322207" cy="321410"/>
              <a:chOff x="7539047" y="1803400"/>
              <a:chExt cx="1086898" cy="1084209"/>
            </a:xfrm>
          </p:grpSpPr>
          <p:sp>
            <p:nvSpPr>
              <p:cNvPr id="47"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48" name="Gruppe 91"/>
              <p:cNvGrpSpPr>
                <a:grpSpLocks/>
              </p:cNvGrpSpPr>
              <p:nvPr/>
            </p:nvGrpSpPr>
            <p:grpSpPr bwMode="auto">
              <a:xfrm>
                <a:off x="7539047" y="1839532"/>
                <a:ext cx="1035782" cy="1048077"/>
                <a:chOff x="1088067" y="2942777"/>
                <a:chExt cx="1372317" cy="1389273"/>
              </a:xfrm>
            </p:grpSpPr>
            <p:sp>
              <p:nvSpPr>
                <p:cNvPr id="49"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50" name="Måne 55"/>
                <p:cNvSpPr/>
                <p:nvPr/>
              </p:nvSpPr>
              <p:spPr bwMode="auto">
                <a:xfrm rot="16552097">
                  <a:off x="1463028" y="3334694"/>
                  <a:ext cx="622395"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grpSp>
        <p:nvGrpSpPr>
          <p:cNvPr id="53" name="Gruppe 382"/>
          <p:cNvGrpSpPr>
            <a:grpSpLocks/>
          </p:cNvGrpSpPr>
          <p:nvPr/>
        </p:nvGrpSpPr>
        <p:grpSpPr bwMode="auto">
          <a:xfrm>
            <a:off x="2241376" y="4906292"/>
            <a:ext cx="347663" cy="409573"/>
            <a:chOff x="7479774" y="4334935"/>
            <a:chExt cx="470427" cy="552660"/>
          </a:xfrm>
        </p:grpSpPr>
        <p:grpSp>
          <p:nvGrpSpPr>
            <p:cNvPr id="54" name="Gruppe 647"/>
            <p:cNvGrpSpPr>
              <a:grpSpLocks/>
            </p:cNvGrpSpPr>
            <p:nvPr/>
          </p:nvGrpSpPr>
          <p:grpSpPr bwMode="auto">
            <a:xfrm>
              <a:off x="7481923" y="4686249"/>
              <a:ext cx="468278" cy="164945"/>
              <a:chOff x="6338657" y="2586314"/>
              <a:chExt cx="1275325" cy="419164"/>
            </a:xfrm>
          </p:grpSpPr>
          <p:sp>
            <p:nvSpPr>
              <p:cNvPr id="61"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62" name="Ellipse 57"/>
              <p:cNvSpPr/>
              <p:nvPr/>
            </p:nvSpPr>
            <p:spPr bwMode="auto">
              <a:xfrm rot="5400000" flipH="1">
                <a:off x="7021218" y="2412714"/>
                <a:ext cx="419164" cy="766364"/>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55"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56" name="Gruppe 377"/>
            <p:cNvGrpSpPr>
              <a:grpSpLocks/>
            </p:cNvGrpSpPr>
            <p:nvPr/>
          </p:nvGrpSpPr>
          <p:grpSpPr bwMode="auto">
            <a:xfrm>
              <a:off x="7479774" y="4334935"/>
              <a:ext cx="322207" cy="321410"/>
              <a:chOff x="7539047" y="1803400"/>
              <a:chExt cx="1086898" cy="1084209"/>
            </a:xfrm>
          </p:grpSpPr>
          <p:sp>
            <p:nvSpPr>
              <p:cNvPr id="57"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58" name="Gruppe 91"/>
              <p:cNvGrpSpPr>
                <a:grpSpLocks/>
              </p:cNvGrpSpPr>
              <p:nvPr/>
            </p:nvGrpSpPr>
            <p:grpSpPr bwMode="auto">
              <a:xfrm>
                <a:off x="7539047" y="1839532"/>
                <a:ext cx="1035782" cy="1048077"/>
                <a:chOff x="1088067" y="2942777"/>
                <a:chExt cx="1372317" cy="1389273"/>
              </a:xfrm>
            </p:grpSpPr>
            <p:sp>
              <p:nvSpPr>
                <p:cNvPr id="59"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60" name="Måne 55"/>
                <p:cNvSpPr/>
                <p:nvPr/>
              </p:nvSpPr>
              <p:spPr bwMode="auto">
                <a:xfrm rot="16552097">
                  <a:off x="1463028" y="3334694"/>
                  <a:ext cx="622395"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grpSp>
        <p:nvGrpSpPr>
          <p:cNvPr id="63" name="Gruppe 382"/>
          <p:cNvGrpSpPr>
            <a:grpSpLocks/>
          </p:cNvGrpSpPr>
          <p:nvPr/>
        </p:nvGrpSpPr>
        <p:grpSpPr bwMode="auto">
          <a:xfrm>
            <a:off x="3765376" y="2848892"/>
            <a:ext cx="347663" cy="409573"/>
            <a:chOff x="7479774" y="4334935"/>
            <a:chExt cx="470427" cy="552660"/>
          </a:xfrm>
        </p:grpSpPr>
        <p:grpSp>
          <p:nvGrpSpPr>
            <p:cNvPr id="64" name="Gruppe 647"/>
            <p:cNvGrpSpPr>
              <a:grpSpLocks/>
            </p:cNvGrpSpPr>
            <p:nvPr/>
          </p:nvGrpSpPr>
          <p:grpSpPr bwMode="auto">
            <a:xfrm>
              <a:off x="7481923" y="4686249"/>
              <a:ext cx="468278" cy="164945"/>
              <a:chOff x="6338657" y="2586314"/>
              <a:chExt cx="1275325" cy="419164"/>
            </a:xfrm>
          </p:grpSpPr>
          <p:sp>
            <p:nvSpPr>
              <p:cNvPr id="71"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72" name="Ellipse 57"/>
              <p:cNvSpPr/>
              <p:nvPr/>
            </p:nvSpPr>
            <p:spPr bwMode="auto">
              <a:xfrm rot="5400000" flipH="1">
                <a:off x="7021218" y="2412714"/>
                <a:ext cx="419164" cy="766364"/>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65"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66" name="Gruppe 377"/>
            <p:cNvGrpSpPr>
              <a:grpSpLocks/>
            </p:cNvGrpSpPr>
            <p:nvPr/>
          </p:nvGrpSpPr>
          <p:grpSpPr bwMode="auto">
            <a:xfrm>
              <a:off x="7479774" y="4334935"/>
              <a:ext cx="322207" cy="321410"/>
              <a:chOff x="7539047" y="1803400"/>
              <a:chExt cx="1086898" cy="1084209"/>
            </a:xfrm>
          </p:grpSpPr>
          <p:sp>
            <p:nvSpPr>
              <p:cNvPr id="67"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68" name="Gruppe 91"/>
              <p:cNvGrpSpPr>
                <a:grpSpLocks/>
              </p:cNvGrpSpPr>
              <p:nvPr/>
            </p:nvGrpSpPr>
            <p:grpSpPr bwMode="auto">
              <a:xfrm>
                <a:off x="7539047" y="1839532"/>
                <a:ext cx="1035782" cy="1048077"/>
                <a:chOff x="1088067" y="2942777"/>
                <a:chExt cx="1372317" cy="1389273"/>
              </a:xfrm>
            </p:grpSpPr>
            <p:sp>
              <p:nvSpPr>
                <p:cNvPr id="69"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70" name="Måne 55"/>
                <p:cNvSpPr/>
                <p:nvPr/>
              </p:nvSpPr>
              <p:spPr bwMode="auto">
                <a:xfrm rot="16552097">
                  <a:off x="1463028" y="3334694"/>
                  <a:ext cx="622395"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grpSp>
        <p:nvGrpSpPr>
          <p:cNvPr id="73" name="Gruppe 382"/>
          <p:cNvGrpSpPr>
            <a:grpSpLocks/>
          </p:cNvGrpSpPr>
          <p:nvPr/>
        </p:nvGrpSpPr>
        <p:grpSpPr bwMode="auto">
          <a:xfrm>
            <a:off x="4908376" y="4449092"/>
            <a:ext cx="347663" cy="409573"/>
            <a:chOff x="7479774" y="4334935"/>
            <a:chExt cx="470427" cy="552660"/>
          </a:xfrm>
        </p:grpSpPr>
        <p:grpSp>
          <p:nvGrpSpPr>
            <p:cNvPr id="74" name="Gruppe 647"/>
            <p:cNvGrpSpPr>
              <a:grpSpLocks/>
            </p:cNvGrpSpPr>
            <p:nvPr/>
          </p:nvGrpSpPr>
          <p:grpSpPr bwMode="auto">
            <a:xfrm>
              <a:off x="7481923" y="4686249"/>
              <a:ext cx="468278" cy="164945"/>
              <a:chOff x="6338657" y="2586314"/>
              <a:chExt cx="1275325" cy="419164"/>
            </a:xfrm>
          </p:grpSpPr>
          <p:sp>
            <p:nvSpPr>
              <p:cNvPr id="81"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82" name="Ellipse 57"/>
              <p:cNvSpPr/>
              <p:nvPr/>
            </p:nvSpPr>
            <p:spPr bwMode="auto">
              <a:xfrm rot="5400000" flipH="1">
                <a:off x="7021218" y="2412714"/>
                <a:ext cx="419164" cy="766364"/>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75"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76" name="Gruppe 377"/>
            <p:cNvGrpSpPr>
              <a:grpSpLocks/>
            </p:cNvGrpSpPr>
            <p:nvPr/>
          </p:nvGrpSpPr>
          <p:grpSpPr bwMode="auto">
            <a:xfrm>
              <a:off x="7479774" y="4334935"/>
              <a:ext cx="322207" cy="321410"/>
              <a:chOff x="7539047" y="1803400"/>
              <a:chExt cx="1086898" cy="1084209"/>
            </a:xfrm>
          </p:grpSpPr>
          <p:sp>
            <p:nvSpPr>
              <p:cNvPr id="77"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78" name="Gruppe 91"/>
              <p:cNvGrpSpPr>
                <a:grpSpLocks/>
              </p:cNvGrpSpPr>
              <p:nvPr/>
            </p:nvGrpSpPr>
            <p:grpSpPr bwMode="auto">
              <a:xfrm>
                <a:off x="7539047" y="1839532"/>
                <a:ext cx="1035782" cy="1048077"/>
                <a:chOff x="1088067" y="2942777"/>
                <a:chExt cx="1372317" cy="1389273"/>
              </a:xfrm>
            </p:grpSpPr>
            <p:sp>
              <p:nvSpPr>
                <p:cNvPr id="79"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80" name="Måne 55"/>
                <p:cNvSpPr/>
                <p:nvPr/>
              </p:nvSpPr>
              <p:spPr bwMode="auto">
                <a:xfrm rot="16552097">
                  <a:off x="1463028" y="3334694"/>
                  <a:ext cx="622395"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grpSp>
        <p:nvGrpSpPr>
          <p:cNvPr id="83" name="Gruppe 382"/>
          <p:cNvGrpSpPr>
            <a:grpSpLocks/>
          </p:cNvGrpSpPr>
          <p:nvPr/>
        </p:nvGrpSpPr>
        <p:grpSpPr bwMode="auto">
          <a:xfrm>
            <a:off x="4374976" y="2896520"/>
            <a:ext cx="347664" cy="409572"/>
            <a:chOff x="7479774" y="4334935"/>
            <a:chExt cx="470429" cy="552660"/>
          </a:xfrm>
        </p:grpSpPr>
        <p:grpSp>
          <p:nvGrpSpPr>
            <p:cNvPr id="84" name="Gruppe 647"/>
            <p:cNvGrpSpPr>
              <a:grpSpLocks/>
            </p:cNvGrpSpPr>
            <p:nvPr/>
          </p:nvGrpSpPr>
          <p:grpSpPr bwMode="auto">
            <a:xfrm>
              <a:off x="7481924" y="4686259"/>
              <a:ext cx="468279" cy="164945"/>
              <a:chOff x="6338657" y="2586338"/>
              <a:chExt cx="1275327" cy="419164"/>
            </a:xfrm>
          </p:grpSpPr>
          <p:sp>
            <p:nvSpPr>
              <p:cNvPr id="91"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92" name="Ellipse 57"/>
              <p:cNvSpPr/>
              <p:nvPr/>
            </p:nvSpPr>
            <p:spPr bwMode="auto">
              <a:xfrm rot="5400000" flipH="1">
                <a:off x="7021221" y="2412739"/>
                <a:ext cx="419164" cy="766362"/>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85"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86" name="Gruppe 377"/>
            <p:cNvGrpSpPr>
              <a:grpSpLocks/>
            </p:cNvGrpSpPr>
            <p:nvPr/>
          </p:nvGrpSpPr>
          <p:grpSpPr bwMode="auto">
            <a:xfrm>
              <a:off x="7479774" y="4334935"/>
              <a:ext cx="322207" cy="321410"/>
              <a:chOff x="7539047" y="1803400"/>
              <a:chExt cx="1086898" cy="1084209"/>
            </a:xfrm>
          </p:grpSpPr>
          <p:sp>
            <p:nvSpPr>
              <p:cNvPr id="87"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88" name="Gruppe 91"/>
              <p:cNvGrpSpPr>
                <a:grpSpLocks/>
              </p:cNvGrpSpPr>
              <p:nvPr/>
            </p:nvGrpSpPr>
            <p:grpSpPr bwMode="auto">
              <a:xfrm>
                <a:off x="7539047" y="1839532"/>
                <a:ext cx="1035782" cy="1048077"/>
                <a:chOff x="1088067" y="2942777"/>
                <a:chExt cx="1372317" cy="1389273"/>
              </a:xfrm>
            </p:grpSpPr>
            <p:sp>
              <p:nvSpPr>
                <p:cNvPr id="89"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90" name="Måne 55"/>
                <p:cNvSpPr/>
                <p:nvPr/>
              </p:nvSpPr>
              <p:spPr bwMode="auto">
                <a:xfrm rot="16552097">
                  <a:off x="1463028" y="3334694"/>
                  <a:ext cx="622395"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sp>
        <p:nvSpPr>
          <p:cNvPr id="93" name="Rounded Rectangular Callout 92"/>
          <p:cNvSpPr/>
          <p:nvPr/>
        </p:nvSpPr>
        <p:spPr bwMode="auto">
          <a:xfrm>
            <a:off x="1984188" y="3325140"/>
            <a:ext cx="609600" cy="457200"/>
          </a:xfrm>
          <a:prstGeom prst="wedgeRoundRectCallout">
            <a:avLst>
              <a:gd name="adj1" fmla="val -75799"/>
              <a:gd name="adj2" fmla="val 12597"/>
              <a:gd name="adj3" fmla="val 16667"/>
            </a:avLst>
          </a:prstGeom>
          <a:blipFill>
            <a:blip r:embed="rId2"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4" name="Rounded Rectangular Callout 93"/>
          <p:cNvSpPr/>
          <p:nvPr/>
        </p:nvSpPr>
        <p:spPr bwMode="auto">
          <a:xfrm>
            <a:off x="984056" y="4825338"/>
            <a:ext cx="609600" cy="457200"/>
          </a:xfrm>
          <a:prstGeom prst="wedgeRoundRectCallout">
            <a:avLst>
              <a:gd name="adj1" fmla="val 82287"/>
              <a:gd name="adj2" fmla="val 14491"/>
              <a:gd name="adj3" fmla="val 16667"/>
            </a:avLst>
          </a:prstGeom>
          <a:blipFill>
            <a:blip r:embed="rId3"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5" name="Rounded Rectangular Callout 94"/>
          <p:cNvSpPr/>
          <p:nvPr/>
        </p:nvSpPr>
        <p:spPr bwMode="auto">
          <a:xfrm>
            <a:off x="5365576" y="4144292"/>
            <a:ext cx="609600" cy="457200"/>
          </a:xfrm>
          <a:prstGeom prst="wedgeRoundRectCallout">
            <a:avLst>
              <a:gd name="adj1" fmla="val -72558"/>
              <a:gd name="adj2" fmla="val 33190"/>
              <a:gd name="adj3" fmla="val 16667"/>
            </a:avLst>
          </a:prstGeom>
          <a:blipFill>
            <a:blip r:embed="rId4"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6" name="Rounded Rectangular Callout 95"/>
          <p:cNvSpPr/>
          <p:nvPr/>
        </p:nvSpPr>
        <p:spPr bwMode="auto">
          <a:xfrm>
            <a:off x="2984320" y="2753636"/>
            <a:ext cx="609600" cy="457200"/>
          </a:xfrm>
          <a:prstGeom prst="wedgeRoundRectCallout">
            <a:avLst>
              <a:gd name="adj1" fmla="val 65641"/>
              <a:gd name="adj2" fmla="val -4304"/>
              <a:gd name="adj3" fmla="val 16667"/>
            </a:avLst>
          </a:prstGeom>
          <a:blipFill>
            <a:blip r:embed="rId5"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7" name="Rounded Rectangular Callout 96"/>
          <p:cNvSpPr/>
          <p:nvPr/>
        </p:nvSpPr>
        <p:spPr bwMode="auto">
          <a:xfrm>
            <a:off x="4770270" y="2896512"/>
            <a:ext cx="609600" cy="457200"/>
          </a:xfrm>
          <a:prstGeom prst="wedgeRoundRectCallout">
            <a:avLst>
              <a:gd name="adj1" fmla="val -69461"/>
              <a:gd name="adj2" fmla="val 1329"/>
              <a:gd name="adj3" fmla="val 16667"/>
            </a:avLst>
          </a:prstGeom>
          <a:blipFill>
            <a:blip r:embed="rId6"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8" name="Rounded Rectangular Callout 97"/>
          <p:cNvSpPr/>
          <p:nvPr/>
        </p:nvSpPr>
        <p:spPr bwMode="auto">
          <a:xfrm>
            <a:off x="2698568" y="4825338"/>
            <a:ext cx="609600" cy="457200"/>
          </a:xfrm>
          <a:prstGeom prst="wedgeRoundRectCallout">
            <a:avLst>
              <a:gd name="adj1" fmla="val -74671"/>
              <a:gd name="adj2" fmla="val -9063"/>
              <a:gd name="adj3" fmla="val 16667"/>
            </a:avLst>
          </a:prstGeom>
          <a:blipFill>
            <a:blip r:embed="rId7"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99" name="Gruppe 382"/>
          <p:cNvGrpSpPr>
            <a:grpSpLocks/>
          </p:cNvGrpSpPr>
          <p:nvPr/>
        </p:nvGrpSpPr>
        <p:grpSpPr bwMode="auto">
          <a:xfrm>
            <a:off x="1707976" y="3839492"/>
            <a:ext cx="347662" cy="409575"/>
            <a:chOff x="7479774" y="4334933"/>
            <a:chExt cx="470426" cy="552662"/>
          </a:xfrm>
        </p:grpSpPr>
        <p:grpSp>
          <p:nvGrpSpPr>
            <p:cNvPr id="100" name="Gruppe 647"/>
            <p:cNvGrpSpPr>
              <a:grpSpLocks/>
            </p:cNvGrpSpPr>
            <p:nvPr/>
          </p:nvGrpSpPr>
          <p:grpSpPr bwMode="auto">
            <a:xfrm>
              <a:off x="7481923" y="4686249"/>
              <a:ext cx="468278" cy="164945"/>
              <a:chOff x="6338657" y="2586314"/>
              <a:chExt cx="1275325" cy="419164"/>
            </a:xfrm>
          </p:grpSpPr>
          <p:sp>
            <p:nvSpPr>
              <p:cNvPr id="107" name="Freeform 14"/>
              <p:cNvSpPr>
                <a:spLocks/>
              </p:cNvSpPr>
              <p:nvPr/>
            </p:nvSpPr>
            <p:spPr bwMode="auto">
              <a:xfrm rot="4140000" flipH="1">
                <a:off x="6570267" y="2659548"/>
                <a:ext cx="92544" cy="555763"/>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solidFill>
                <a:schemeClr val="bg2">
                  <a:lumMod val="10000"/>
                  <a:alpha val="14000"/>
                </a:schemeClr>
              </a:solidFill>
              <a:ln w="9525">
                <a:noFill/>
                <a:round/>
                <a:headEnd/>
                <a:tailEnd/>
              </a:ln>
            </p:spPr>
            <p:txBody>
              <a:bodyPr/>
              <a:lstStyle/>
              <a:p>
                <a:endParaRPr lang="en-US"/>
              </a:p>
            </p:txBody>
          </p:sp>
          <p:sp>
            <p:nvSpPr>
              <p:cNvPr id="108" name="Ellipse 57"/>
              <p:cNvSpPr/>
              <p:nvPr/>
            </p:nvSpPr>
            <p:spPr bwMode="auto">
              <a:xfrm rot="5400000" flipH="1">
                <a:off x="7021218" y="2412714"/>
                <a:ext cx="419164" cy="766364"/>
              </a:xfrm>
              <a:prstGeom prst="ellipse">
                <a:avLst/>
              </a:prstGeom>
              <a:solidFill>
                <a:schemeClr val="bg2">
                  <a:lumMod val="10000"/>
                  <a:alpha val="14000"/>
                </a:schemeClr>
              </a:soli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sp>
          <p:nvSpPr>
            <p:cNvPr id="101" name="Freeform 14"/>
            <p:cNvSpPr>
              <a:spLocks/>
            </p:cNvSpPr>
            <p:nvPr/>
          </p:nvSpPr>
          <p:spPr bwMode="auto">
            <a:xfrm rot="2340000">
              <a:off x="7505551" y="4553427"/>
              <a:ext cx="98811" cy="334168"/>
            </a:xfrm>
            <a:custGeom>
              <a:avLst/>
              <a:gdLst>
                <a:gd name="T0" fmla="*/ 136 w 136"/>
                <a:gd name="T1" fmla="*/ 456 h 456"/>
                <a:gd name="T2" fmla="*/ 136 w 136"/>
                <a:gd name="T3" fmla="*/ 456 h 456"/>
                <a:gd name="T4" fmla="*/ 124 w 136"/>
                <a:gd name="T5" fmla="*/ 386 h 456"/>
                <a:gd name="T6" fmla="*/ 98 w 136"/>
                <a:gd name="T7" fmla="*/ 236 h 456"/>
                <a:gd name="T8" fmla="*/ 82 w 136"/>
                <a:gd name="T9" fmla="*/ 154 h 456"/>
                <a:gd name="T10" fmla="*/ 66 w 136"/>
                <a:gd name="T11" fmla="*/ 80 h 456"/>
                <a:gd name="T12" fmla="*/ 52 w 136"/>
                <a:gd name="T13" fmla="*/ 26 h 456"/>
                <a:gd name="T14" fmla="*/ 46 w 136"/>
                <a:gd name="T15" fmla="*/ 10 h 456"/>
                <a:gd name="T16" fmla="*/ 42 w 136"/>
                <a:gd name="T17" fmla="*/ 2 h 456"/>
                <a:gd name="T18" fmla="*/ 42 w 136"/>
                <a:gd name="T19" fmla="*/ 2 h 456"/>
                <a:gd name="T20" fmla="*/ 38 w 136"/>
                <a:gd name="T21" fmla="*/ 0 h 456"/>
                <a:gd name="T22" fmla="*/ 32 w 136"/>
                <a:gd name="T23" fmla="*/ 0 h 456"/>
                <a:gd name="T24" fmla="*/ 18 w 136"/>
                <a:gd name="T25" fmla="*/ 2 h 456"/>
                <a:gd name="T26" fmla="*/ 10 w 136"/>
                <a:gd name="T27" fmla="*/ 4 h 456"/>
                <a:gd name="T28" fmla="*/ 4 w 136"/>
                <a:gd name="T29" fmla="*/ 8 h 456"/>
                <a:gd name="T30" fmla="*/ 0 w 136"/>
                <a:gd name="T31" fmla="*/ 12 h 456"/>
                <a:gd name="T32" fmla="*/ 0 w 136"/>
                <a:gd name="T33" fmla="*/ 16 h 456"/>
                <a:gd name="T34" fmla="*/ 0 w 136"/>
                <a:gd name="T35" fmla="*/ 16 h 456"/>
                <a:gd name="T36" fmla="*/ 20 w 136"/>
                <a:gd name="T37" fmla="*/ 88 h 456"/>
                <a:gd name="T38" fmla="*/ 68 w 136"/>
                <a:gd name="T39" fmla="*/ 238 h 456"/>
                <a:gd name="T40" fmla="*/ 136 w 136"/>
                <a:gd name="T41" fmla="*/ 456 h 456"/>
                <a:gd name="T42" fmla="*/ 136 w 136"/>
                <a:gd name="T43" fmla="*/ 456 h 4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6"/>
                <a:gd name="T67" fmla="*/ 0 h 456"/>
                <a:gd name="T68" fmla="*/ 136 w 136"/>
                <a:gd name="T69" fmla="*/ 456 h 4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6" h="456">
                  <a:moveTo>
                    <a:pt x="136" y="456"/>
                  </a:moveTo>
                  <a:lnTo>
                    <a:pt x="136" y="456"/>
                  </a:lnTo>
                  <a:lnTo>
                    <a:pt x="124" y="386"/>
                  </a:lnTo>
                  <a:lnTo>
                    <a:pt x="98" y="236"/>
                  </a:lnTo>
                  <a:lnTo>
                    <a:pt x="82" y="154"/>
                  </a:lnTo>
                  <a:lnTo>
                    <a:pt x="66" y="80"/>
                  </a:lnTo>
                  <a:lnTo>
                    <a:pt x="52" y="26"/>
                  </a:lnTo>
                  <a:lnTo>
                    <a:pt x="46" y="10"/>
                  </a:lnTo>
                  <a:lnTo>
                    <a:pt x="42" y="2"/>
                  </a:lnTo>
                  <a:lnTo>
                    <a:pt x="38" y="0"/>
                  </a:lnTo>
                  <a:lnTo>
                    <a:pt x="32" y="0"/>
                  </a:lnTo>
                  <a:lnTo>
                    <a:pt x="18" y="2"/>
                  </a:lnTo>
                  <a:lnTo>
                    <a:pt x="10" y="4"/>
                  </a:lnTo>
                  <a:lnTo>
                    <a:pt x="4" y="8"/>
                  </a:lnTo>
                  <a:lnTo>
                    <a:pt x="0" y="12"/>
                  </a:lnTo>
                  <a:lnTo>
                    <a:pt x="0" y="16"/>
                  </a:lnTo>
                  <a:lnTo>
                    <a:pt x="20" y="88"/>
                  </a:lnTo>
                  <a:lnTo>
                    <a:pt x="68" y="238"/>
                  </a:lnTo>
                  <a:lnTo>
                    <a:pt x="136" y="456"/>
                  </a:lnTo>
                  <a:close/>
                </a:path>
              </a:pathLst>
            </a:custGeom>
            <a:gradFill flip="none" rotWithShape="1">
              <a:gsLst>
                <a:gs pos="0">
                  <a:schemeClr val="accent1">
                    <a:lumMod val="10000"/>
                  </a:schemeClr>
                </a:gs>
                <a:gs pos="100000">
                  <a:schemeClr val="tx2">
                    <a:lumMod val="95000"/>
                  </a:schemeClr>
                </a:gs>
                <a:gs pos="100000">
                  <a:schemeClr val="accent1">
                    <a:lumMod val="75000"/>
                  </a:schemeClr>
                </a:gs>
              </a:gsLst>
              <a:lin ang="0" scaled="1"/>
              <a:tileRect/>
            </a:gradFill>
            <a:ln w="9525">
              <a:noFill/>
              <a:round/>
              <a:headEnd/>
              <a:tailEnd/>
            </a:ln>
          </p:spPr>
          <p:txBody>
            <a:bodyPr/>
            <a:lstStyle/>
            <a:p>
              <a:endParaRPr lang="en-US"/>
            </a:p>
          </p:txBody>
        </p:sp>
        <p:grpSp>
          <p:nvGrpSpPr>
            <p:cNvPr id="102" name="Gruppe 377"/>
            <p:cNvGrpSpPr>
              <a:grpSpLocks/>
            </p:cNvGrpSpPr>
            <p:nvPr/>
          </p:nvGrpSpPr>
          <p:grpSpPr bwMode="auto">
            <a:xfrm>
              <a:off x="7479773" y="4334933"/>
              <a:ext cx="322210" cy="321407"/>
              <a:chOff x="7539038" y="1803400"/>
              <a:chExt cx="1086907" cy="1084202"/>
            </a:xfrm>
          </p:grpSpPr>
          <p:sp>
            <p:nvSpPr>
              <p:cNvPr id="103" name="Ellipse 52"/>
              <p:cNvSpPr/>
              <p:nvPr/>
            </p:nvSpPr>
            <p:spPr bwMode="auto">
              <a:xfrm>
                <a:off x="7546282" y="1803400"/>
                <a:ext cx="1079663" cy="1083890"/>
              </a:xfrm>
              <a:prstGeom prst="ellipse">
                <a:avLst/>
              </a:prstGeom>
              <a:gradFill>
                <a:gsLst>
                  <a:gs pos="20000">
                    <a:srgbClr val="000000"/>
                  </a:gs>
                  <a:gs pos="100000">
                    <a:schemeClr val="accent1">
                      <a:lumMod val="25000"/>
                    </a:schemeClr>
                  </a:gs>
                </a:gsLst>
                <a:lin ang="0" scaled="1"/>
              </a:gradFill>
              <a:ln w="6350" cap="flat" cmpd="sng" algn="ctr">
                <a:solidFill>
                  <a:schemeClr val="accent1">
                    <a:lumMod val="10000"/>
                  </a:schemeClr>
                </a:solidFill>
                <a:prstDash val="solid"/>
              </a:ln>
              <a:effectLst/>
            </p:spPr>
            <p:txBody>
              <a:bodyPr anchor="ctr"/>
              <a:lstStyle/>
              <a:p>
                <a:pPr algn="ctr"/>
                <a:endParaRPr lang="en-US">
                  <a:solidFill>
                    <a:srgbClr val="FFFFFF"/>
                  </a:solidFill>
                  <a:latin typeface="Calibri" pitchFamily="-108" charset="0"/>
                </a:endParaRPr>
              </a:p>
            </p:txBody>
          </p:sp>
          <p:grpSp>
            <p:nvGrpSpPr>
              <p:cNvPr id="104" name="Gruppe 91"/>
              <p:cNvGrpSpPr>
                <a:grpSpLocks/>
              </p:cNvGrpSpPr>
              <p:nvPr/>
            </p:nvGrpSpPr>
            <p:grpSpPr bwMode="auto">
              <a:xfrm>
                <a:off x="7539038" y="1839531"/>
                <a:ext cx="1035782" cy="1048071"/>
                <a:chOff x="1088055" y="2942777"/>
                <a:chExt cx="1372317" cy="1389266"/>
              </a:xfrm>
            </p:grpSpPr>
            <p:sp>
              <p:nvSpPr>
                <p:cNvPr id="105" name="Ellipse 45"/>
                <p:cNvSpPr>
                  <a:spLocks noChangeArrowheads="1"/>
                </p:cNvSpPr>
                <p:nvPr/>
              </p:nvSpPr>
              <p:spPr bwMode="auto">
                <a:xfrm>
                  <a:off x="1299263" y="2942777"/>
                  <a:ext cx="1027236" cy="775839"/>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en-US">
                    <a:solidFill>
                      <a:srgbClr val="FFFFFF"/>
                    </a:solidFill>
                    <a:latin typeface="Calibri" pitchFamily="-108" charset="0"/>
                  </a:endParaRPr>
                </a:p>
              </p:txBody>
            </p:sp>
            <p:sp>
              <p:nvSpPr>
                <p:cNvPr id="106" name="Måne 55"/>
                <p:cNvSpPr/>
                <p:nvPr/>
              </p:nvSpPr>
              <p:spPr bwMode="auto">
                <a:xfrm rot="16552097">
                  <a:off x="1463017" y="3334688"/>
                  <a:ext cx="622393" cy="1372317"/>
                </a:xfrm>
                <a:prstGeom prst="moon">
                  <a:avLst>
                    <a:gd name="adj" fmla="val 8311"/>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endParaRPr lang="en-US">
                    <a:solidFill>
                      <a:srgbClr val="FFFFFF"/>
                    </a:solidFill>
                    <a:latin typeface="Calibri" pitchFamily="-108" charset="0"/>
                  </a:endParaRPr>
                </a:p>
              </p:txBody>
            </p:sp>
          </p:grpSp>
        </p:grpSp>
      </p:grpSp>
      <p:sp>
        <p:nvSpPr>
          <p:cNvPr id="109" name="Rounded Rectangular Callout 108"/>
          <p:cNvSpPr/>
          <p:nvPr/>
        </p:nvSpPr>
        <p:spPr bwMode="auto">
          <a:xfrm>
            <a:off x="2165176" y="4068092"/>
            <a:ext cx="609600" cy="457200"/>
          </a:xfrm>
          <a:prstGeom prst="wedgeRoundRectCallout">
            <a:avLst>
              <a:gd name="adj1" fmla="val -76910"/>
              <a:gd name="adj2" fmla="val -32944"/>
              <a:gd name="adj3" fmla="val 16667"/>
            </a:avLst>
          </a:prstGeom>
          <a:blipFill>
            <a:blip r:embed="rId8" cstate="print"/>
            <a:stretch>
              <a:fillRect/>
            </a:stretch>
          </a:blipFill>
          <a:ln w="9525" cap="flat" cmpd="sng" algn="ctr">
            <a:noFill/>
            <a:prstDash val="solid"/>
            <a:round/>
            <a:headEnd type="none" w="med" len="med"/>
            <a:tailEnd type="none" w="med" len="med"/>
          </a:ln>
          <a:effectLst>
            <a:outerShdw blurRad="76200" dist="12700" dir="2700000" sy="-23000" kx="-800400" algn="bl" rotWithShape="0">
              <a:prstClr val="black">
                <a:alpha val="20000"/>
              </a:prstClr>
            </a:outerShdw>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xmlns="" val="4241975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4525" cy="778098"/>
          </a:xfrm>
        </p:spPr>
        <p:txBody>
          <a:bodyPr/>
          <a:lstStyle/>
          <a:p>
            <a:r>
              <a:rPr lang="en-US" dirty="0" err="1" smtClean="0"/>
              <a:t>Resultados</a:t>
            </a:r>
            <a:endParaRPr lang="en-US" dirty="0"/>
          </a:p>
        </p:txBody>
      </p:sp>
      <p:sp>
        <p:nvSpPr>
          <p:cNvPr id="3" name="Content Placeholder 2"/>
          <p:cNvSpPr>
            <a:spLocks noGrp="1"/>
          </p:cNvSpPr>
          <p:nvPr>
            <p:ph idx="1"/>
          </p:nvPr>
        </p:nvSpPr>
        <p:spPr>
          <a:xfrm>
            <a:off x="395536" y="1268760"/>
            <a:ext cx="7067550" cy="4525963"/>
          </a:xfrm>
        </p:spPr>
        <p:txBody>
          <a:bodyPr/>
          <a:lstStyle/>
          <a:p>
            <a:pPr algn="just"/>
            <a:r>
              <a:rPr lang="es-ES" sz="2800" dirty="0" smtClean="0"/>
              <a:t>135 </a:t>
            </a:r>
            <a:r>
              <a:rPr lang="es-ES" sz="2800" dirty="0"/>
              <a:t>expertos de más de 45 países </a:t>
            </a:r>
            <a:r>
              <a:rPr lang="es-ES" sz="2800" dirty="0" smtClean="0"/>
              <a:t>capacitados </a:t>
            </a:r>
            <a:r>
              <a:rPr lang="es-ES" sz="2800" dirty="0"/>
              <a:t>en Compras Públicas </a:t>
            </a:r>
            <a:r>
              <a:rPr lang="es-ES" sz="2800" dirty="0" smtClean="0"/>
              <a:t>Sostenibles</a:t>
            </a:r>
          </a:p>
          <a:p>
            <a:pPr algn="just"/>
            <a:endParaRPr lang="es-ES" sz="1800" dirty="0"/>
          </a:p>
          <a:p>
            <a:pPr algn="just"/>
            <a:r>
              <a:rPr lang="es-ES" sz="2800" dirty="0" smtClean="0"/>
              <a:t>Conclusiones </a:t>
            </a:r>
            <a:r>
              <a:rPr lang="es-ES" sz="2800" dirty="0"/>
              <a:t>y recomendaciones de política presentadas </a:t>
            </a:r>
            <a:r>
              <a:rPr lang="es-ES" sz="2800" dirty="0" smtClean="0"/>
              <a:t>a </a:t>
            </a:r>
            <a:r>
              <a:rPr lang="es-ES" sz="2800" dirty="0"/>
              <a:t>la Comisión </a:t>
            </a:r>
            <a:r>
              <a:rPr lang="es-ES" sz="2800" dirty="0" smtClean="0"/>
              <a:t>de Naciones Unidas para el </a:t>
            </a:r>
            <a:r>
              <a:rPr lang="es-ES" sz="2800" dirty="0"/>
              <a:t>Desarrollo </a:t>
            </a:r>
            <a:r>
              <a:rPr lang="es-ES" sz="2800" dirty="0" smtClean="0"/>
              <a:t>Sostenible</a:t>
            </a:r>
          </a:p>
          <a:p>
            <a:pPr algn="just"/>
            <a:endParaRPr lang="es-ES" sz="1600" dirty="0" smtClean="0"/>
          </a:p>
          <a:p>
            <a:pPr algn="just"/>
            <a:r>
              <a:rPr lang="es-ES" sz="2800" dirty="0" smtClean="0"/>
              <a:t>Planes </a:t>
            </a:r>
            <a:r>
              <a:rPr lang="es-ES" sz="2800" dirty="0"/>
              <a:t>nacionales de acción </a:t>
            </a:r>
            <a:r>
              <a:rPr lang="es-ES" sz="2800" dirty="0" smtClean="0"/>
              <a:t>adoptados </a:t>
            </a:r>
            <a:r>
              <a:rPr lang="es-ES" sz="2800" dirty="0"/>
              <a:t>en todos los países </a:t>
            </a:r>
            <a:r>
              <a:rPr lang="es-ES" sz="2800" dirty="0" smtClean="0"/>
              <a:t>piloto</a:t>
            </a:r>
          </a:p>
          <a:p>
            <a:pPr algn="just"/>
            <a:endParaRPr lang="es-ES" sz="1800" dirty="0"/>
          </a:p>
          <a:p>
            <a:pPr algn="just"/>
            <a:r>
              <a:rPr lang="es-ES" sz="2800" dirty="0"/>
              <a:t>Inicios de implementación en Chile, Costa Rica, </a:t>
            </a:r>
            <a:r>
              <a:rPr lang="es-ES" sz="2800" dirty="0" smtClean="0"/>
              <a:t>Mauricio</a:t>
            </a:r>
            <a:r>
              <a:rPr lang="en-US" sz="2800" dirty="0" smtClean="0"/>
              <a:t>, Colombia.</a:t>
            </a:r>
            <a:endParaRPr lang="es-ES" sz="2800" dirty="0"/>
          </a:p>
        </p:txBody>
      </p:sp>
    </p:spTree>
    <p:extLst>
      <p:ext uri="{BB962C8B-B14F-4D97-AF65-F5344CB8AC3E}">
        <p14:creationId xmlns:p14="http://schemas.microsoft.com/office/powerpoint/2010/main" xmlns="" val="3904859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94525" cy="922114"/>
          </a:xfrm>
        </p:spPr>
        <p:txBody>
          <a:bodyPr/>
          <a:lstStyle/>
          <a:p>
            <a:r>
              <a:rPr lang="en-US" dirty="0" err="1" smtClean="0"/>
              <a:t>Resultados</a:t>
            </a:r>
            <a:endParaRPr lang="en-US" dirty="0"/>
          </a:p>
        </p:txBody>
      </p:sp>
      <p:sp>
        <p:nvSpPr>
          <p:cNvPr id="3" name="Content Placeholder 2"/>
          <p:cNvSpPr>
            <a:spLocks noGrp="1"/>
          </p:cNvSpPr>
          <p:nvPr>
            <p:ph idx="1"/>
          </p:nvPr>
        </p:nvSpPr>
        <p:spPr>
          <a:xfrm>
            <a:off x="457200" y="1340768"/>
            <a:ext cx="6707088" cy="4785395"/>
          </a:xfrm>
        </p:spPr>
        <p:txBody>
          <a:bodyPr/>
          <a:lstStyle/>
          <a:p>
            <a:pPr algn="just"/>
            <a:r>
              <a:rPr lang="es-ES" sz="2800" dirty="0" err="1" smtClean="0"/>
              <a:t>Toolkit</a:t>
            </a:r>
            <a:r>
              <a:rPr lang="es-ES" sz="2800" dirty="0" smtClean="0"/>
              <a:t> </a:t>
            </a:r>
            <a:r>
              <a:rPr lang="es-ES" sz="2800" dirty="0"/>
              <a:t>de capacitación para las compras públicas </a:t>
            </a:r>
            <a:r>
              <a:rPr lang="es-ES" sz="2800" dirty="0" smtClean="0"/>
              <a:t>sostenibles</a:t>
            </a:r>
          </a:p>
          <a:p>
            <a:pPr algn="just"/>
            <a:endParaRPr lang="es-ES" sz="2000" dirty="0"/>
          </a:p>
          <a:p>
            <a:pPr algn="just"/>
            <a:r>
              <a:rPr lang="es-ES" sz="2800" dirty="0"/>
              <a:t>Guía de Implementación - Compras Públicas Sostenibles: Presentación de enfoque del </a:t>
            </a:r>
            <a:r>
              <a:rPr lang="es-ES" sz="2800" dirty="0" smtClean="0"/>
              <a:t>PNUMA</a:t>
            </a:r>
          </a:p>
          <a:p>
            <a:pPr algn="just"/>
            <a:endParaRPr lang="es-ES" sz="2000" dirty="0" smtClean="0"/>
          </a:p>
          <a:p>
            <a:pPr algn="just"/>
            <a:r>
              <a:rPr lang="es-ES" sz="2800" dirty="0" smtClean="0"/>
              <a:t>Estudio </a:t>
            </a:r>
            <a:r>
              <a:rPr lang="es-ES" sz="2800" dirty="0"/>
              <a:t>sobre el impacto de las compras sostenibles en indicadores de desarrollo sostenible (revisión de la literatura - 8 casos internacionales)</a:t>
            </a:r>
            <a:endParaRPr lang="en-US" sz="2800" dirty="0"/>
          </a:p>
        </p:txBody>
      </p:sp>
    </p:spTree>
    <p:extLst>
      <p:ext uri="{BB962C8B-B14F-4D97-AF65-F5344CB8AC3E}">
        <p14:creationId xmlns:p14="http://schemas.microsoft.com/office/powerpoint/2010/main" xmlns="" val="326970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2564904"/>
            <a:ext cx="6730007" cy="1362075"/>
          </a:xfrm>
        </p:spPr>
        <p:txBody>
          <a:bodyPr/>
          <a:lstStyle/>
          <a:p>
            <a:r>
              <a:rPr lang="es-EC" dirty="0" smtClean="0"/>
              <a:t>Próximos Pasos</a:t>
            </a:r>
            <a:endParaRPr lang="en-US" dirty="0"/>
          </a:p>
        </p:txBody>
      </p:sp>
    </p:spTree>
    <p:extLst>
      <p:ext uri="{BB962C8B-B14F-4D97-AF65-F5344CB8AC3E}">
        <p14:creationId xmlns:p14="http://schemas.microsoft.com/office/powerpoint/2010/main" xmlns="" val="1151807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6994525" cy="922114"/>
          </a:xfrm>
        </p:spPr>
        <p:txBody>
          <a:bodyPr/>
          <a:lstStyle/>
          <a:p>
            <a:r>
              <a:rPr lang="es-ES" sz="3600" dirty="0"/>
              <a:t>Proyecto conjunto: compras sostenibles y eco-etiquetado</a:t>
            </a:r>
            <a:endParaRPr lang="en-US" sz="3600" dirty="0"/>
          </a:p>
        </p:txBody>
      </p:sp>
      <p:sp>
        <p:nvSpPr>
          <p:cNvPr id="5" name="Content Placeholder 4"/>
          <p:cNvSpPr>
            <a:spLocks noGrp="1"/>
          </p:cNvSpPr>
          <p:nvPr>
            <p:ph idx="1"/>
          </p:nvPr>
        </p:nvSpPr>
        <p:spPr>
          <a:xfrm>
            <a:off x="467544" y="1556792"/>
            <a:ext cx="6635080" cy="4525963"/>
          </a:xfrm>
        </p:spPr>
        <p:txBody>
          <a:bodyPr/>
          <a:lstStyle/>
          <a:p>
            <a:r>
              <a:rPr lang="es-ES" sz="2400" dirty="0" smtClean="0"/>
              <a:t>Objetivos</a:t>
            </a:r>
          </a:p>
          <a:p>
            <a:endParaRPr lang="es-ES" sz="2400" dirty="0"/>
          </a:p>
          <a:p>
            <a:pPr lvl="1" algn="just"/>
            <a:r>
              <a:rPr lang="es-ES" sz="2400" b="1" dirty="0"/>
              <a:t>Desarrollo de capacidades y asistencia técnica </a:t>
            </a:r>
            <a:r>
              <a:rPr lang="es-ES" sz="2400" dirty="0"/>
              <a:t>a los sectores públicos y privados en el desarrollo de políticas de contratación pública sostenible y el uso de </a:t>
            </a:r>
            <a:r>
              <a:rPr lang="es-ES" sz="2400" dirty="0" smtClean="0"/>
              <a:t>eco-etiquetado</a:t>
            </a:r>
          </a:p>
          <a:p>
            <a:pPr lvl="1" algn="just">
              <a:buNone/>
            </a:pPr>
            <a:endParaRPr lang="es-ES" sz="2400" dirty="0"/>
          </a:p>
          <a:p>
            <a:pPr lvl="1" algn="just"/>
            <a:r>
              <a:rPr lang="es-ES" sz="2400" dirty="0"/>
              <a:t>Ayudar a los países en la </a:t>
            </a:r>
            <a:r>
              <a:rPr lang="es-ES" sz="2400" b="1" dirty="0"/>
              <a:t>implementación</a:t>
            </a:r>
            <a:r>
              <a:rPr lang="es-ES" sz="2400" dirty="0"/>
              <a:t> de políticas de compras públicas sostenibles y eco-etiquetado, logrando sinergias entre estos dos </a:t>
            </a:r>
            <a:r>
              <a:rPr lang="es-ES" sz="2400" dirty="0" smtClean="0"/>
              <a:t>instrumentos</a:t>
            </a:r>
            <a:endParaRPr lang="es-ES" sz="2400" dirty="0"/>
          </a:p>
        </p:txBody>
      </p:sp>
    </p:spTree>
    <p:extLst>
      <p:ext uri="{BB962C8B-B14F-4D97-AF65-F5344CB8AC3E}">
        <p14:creationId xmlns:p14="http://schemas.microsoft.com/office/powerpoint/2010/main" xmlns="" val="3903446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Iniciativa</a:t>
            </a:r>
            <a:r>
              <a:rPr lang="en-US" dirty="0"/>
              <a:t> de </a:t>
            </a:r>
            <a:r>
              <a:rPr lang="en-US" dirty="0" err="1"/>
              <a:t>Compras</a:t>
            </a:r>
            <a:r>
              <a:rPr lang="en-US" dirty="0"/>
              <a:t> </a:t>
            </a:r>
            <a:r>
              <a:rPr lang="en-US" dirty="0" err="1"/>
              <a:t>Públicas</a:t>
            </a:r>
            <a:r>
              <a:rPr lang="en-US" dirty="0"/>
              <a:t> </a:t>
            </a:r>
            <a:r>
              <a:rPr lang="en-US" dirty="0" err="1"/>
              <a:t>Sostenibles</a:t>
            </a:r>
            <a:r>
              <a:rPr lang="en-US" dirty="0"/>
              <a:t> (SPPI)</a:t>
            </a:r>
          </a:p>
        </p:txBody>
      </p:sp>
      <p:sp>
        <p:nvSpPr>
          <p:cNvPr id="3" name="Content Placeholder 2"/>
          <p:cNvSpPr>
            <a:spLocks noGrp="1"/>
          </p:cNvSpPr>
          <p:nvPr>
            <p:ph idx="1"/>
          </p:nvPr>
        </p:nvSpPr>
        <p:spPr/>
        <p:txBody>
          <a:bodyPr/>
          <a:lstStyle/>
          <a:p>
            <a:pPr marL="0" indent="0">
              <a:buNone/>
            </a:pPr>
            <a:endParaRPr lang="es-ES" sz="2400" dirty="0" smtClean="0"/>
          </a:p>
          <a:p>
            <a:pPr marL="0" indent="0">
              <a:buNone/>
            </a:pPr>
            <a:r>
              <a:rPr lang="es-ES" sz="2400" dirty="0" smtClean="0"/>
              <a:t>Dada a conocer en la Conferencia de Rio+20</a:t>
            </a:r>
          </a:p>
          <a:p>
            <a:pPr marL="0" indent="0" algn="just">
              <a:buNone/>
            </a:pPr>
            <a:endParaRPr lang="es-ES" sz="2400" dirty="0" smtClean="0"/>
          </a:p>
          <a:p>
            <a:pPr marL="0" indent="0" algn="just">
              <a:buNone/>
            </a:pPr>
            <a:r>
              <a:rPr lang="es-ES" sz="2400" dirty="0" smtClean="0"/>
              <a:t>Objetivo:</a:t>
            </a:r>
          </a:p>
          <a:p>
            <a:pPr marL="0" indent="0" algn="just">
              <a:buNone/>
            </a:pPr>
            <a:r>
              <a:rPr lang="es-ES" sz="2400" dirty="0" smtClean="0"/>
              <a:t>Promover </a:t>
            </a:r>
            <a:r>
              <a:rPr lang="es-ES" sz="2400" dirty="0"/>
              <a:t>la implantación mundial de SPP mediante una mayor cooperación entre las principales partes interesadas y una mejor comprensión de sus posibles beneficios e </a:t>
            </a:r>
            <a:r>
              <a:rPr lang="es-ES" sz="2400" dirty="0" smtClean="0"/>
              <a:t>impactos.</a:t>
            </a:r>
          </a:p>
          <a:p>
            <a:pPr marL="0" indent="0" algn="just">
              <a:buNone/>
            </a:pPr>
            <a:endParaRPr lang="es-ES" sz="2400" dirty="0"/>
          </a:p>
        </p:txBody>
      </p:sp>
    </p:spTree>
    <p:extLst>
      <p:ext uri="{BB962C8B-B14F-4D97-AF65-F5344CB8AC3E}">
        <p14:creationId xmlns:p14="http://schemas.microsoft.com/office/powerpoint/2010/main" xmlns="" val="3843102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6994525" cy="1143000"/>
          </a:xfrm>
        </p:spPr>
        <p:txBody>
          <a:bodyPr/>
          <a:lstStyle/>
          <a:p>
            <a:r>
              <a:rPr lang="es-EC" dirty="0" smtClean="0"/>
              <a:t>Participantes de la SPPI</a:t>
            </a:r>
            <a:endParaRPr lang="en-US" dirty="0"/>
          </a:p>
        </p:txBody>
      </p:sp>
      <p:sp>
        <p:nvSpPr>
          <p:cNvPr id="3" name="Content Placeholder 2"/>
          <p:cNvSpPr>
            <a:spLocks noGrp="1"/>
          </p:cNvSpPr>
          <p:nvPr>
            <p:ph idx="1"/>
          </p:nvPr>
        </p:nvSpPr>
        <p:spPr>
          <a:xfrm>
            <a:off x="0" y="764704"/>
            <a:ext cx="3707904" cy="4525963"/>
          </a:xfrm>
        </p:spPr>
        <p:txBody>
          <a:bodyPr/>
          <a:lstStyle/>
          <a:p>
            <a:r>
              <a:rPr lang="en-US" sz="1500" dirty="0" err="1"/>
              <a:t>AfDB</a:t>
            </a:r>
            <a:r>
              <a:rPr lang="en-US" sz="1500" dirty="0"/>
              <a:t> - African Development Bank</a:t>
            </a:r>
          </a:p>
          <a:p>
            <a:r>
              <a:rPr lang="en-US" sz="1500" dirty="0" err="1"/>
              <a:t>BigRoom</a:t>
            </a:r>
            <a:endParaRPr lang="en-US" sz="1500" dirty="0"/>
          </a:p>
          <a:p>
            <a:r>
              <a:rPr lang="en-US" sz="1500" dirty="0" err="1"/>
              <a:t>ChileCompra</a:t>
            </a:r>
            <a:endParaRPr lang="en-US" sz="1500" dirty="0"/>
          </a:p>
          <a:p>
            <a:r>
              <a:rPr lang="en-US" sz="1500" dirty="0"/>
              <a:t>DEFRA- Department for Environment, Food and Rural Affairs </a:t>
            </a:r>
          </a:p>
          <a:p>
            <a:r>
              <a:rPr lang="en-US" sz="1500" dirty="0" err="1"/>
              <a:t>Ecoinstitut</a:t>
            </a:r>
            <a:r>
              <a:rPr lang="en-US" sz="1500" dirty="0"/>
              <a:t> Barcelona</a:t>
            </a:r>
          </a:p>
          <a:p>
            <a:r>
              <a:rPr lang="en-US" sz="1500" dirty="0"/>
              <a:t>Federal Office for the </a:t>
            </a:r>
            <a:r>
              <a:rPr lang="en-US" sz="1500" dirty="0" smtClean="0"/>
              <a:t>Environment</a:t>
            </a:r>
            <a:endParaRPr lang="en-US" sz="1500" dirty="0"/>
          </a:p>
          <a:p>
            <a:r>
              <a:rPr lang="en-US" sz="1500" dirty="0"/>
              <a:t>Forest Stewardship Council</a:t>
            </a:r>
          </a:p>
          <a:p>
            <a:r>
              <a:rPr lang="en-US" sz="1500" dirty="0"/>
              <a:t>Green Purchasing Network of India – GPNI</a:t>
            </a:r>
          </a:p>
          <a:p>
            <a:r>
              <a:rPr lang="en-US" sz="1500" dirty="0"/>
              <a:t>Green Purchasing Network of Malaysia – GPNM</a:t>
            </a:r>
          </a:p>
          <a:p>
            <a:r>
              <a:rPr lang="en-US" sz="1500" dirty="0"/>
              <a:t>ICLEI - Local Governments for Sustainability</a:t>
            </a:r>
          </a:p>
          <a:p>
            <a:r>
              <a:rPr lang="en-US" sz="1500" dirty="0"/>
              <a:t>IGPN - International Green Purchasing Network</a:t>
            </a:r>
          </a:p>
          <a:p>
            <a:r>
              <a:rPr lang="en-US" sz="1500" dirty="0"/>
              <a:t>IISD - International Institute for Sustainable Development</a:t>
            </a:r>
          </a:p>
          <a:p>
            <a:r>
              <a:rPr lang="en-US" sz="1500" dirty="0"/>
              <a:t>INCOP - </a:t>
            </a:r>
            <a:r>
              <a:rPr lang="en-US" sz="1500" dirty="0" err="1"/>
              <a:t>Instituto</a:t>
            </a:r>
            <a:r>
              <a:rPr lang="en-US" sz="1500" dirty="0"/>
              <a:t> </a:t>
            </a:r>
            <a:r>
              <a:rPr lang="en-US" sz="1500" dirty="0" err="1"/>
              <a:t>Nacional</a:t>
            </a:r>
            <a:r>
              <a:rPr lang="en-US" sz="1500" dirty="0"/>
              <a:t> de </a:t>
            </a:r>
            <a:r>
              <a:rPr lang="en-US" sz="1500" dirty="0" err="1"/>
              <a:t>Contratacion</a:t>
            </a:r>
            <a:r>
              <a:rPr lang="en-US" sz="1500" dirty="0"/>
              <a:t> </a:t>
            </a:r>
            <a:r>
              <a:rPr lang="en-US" sz="1500" dirty="0" err="1"/>
              <a:t>Publica</a:t>
            </a:r>
            <a:endParaRPr lang="en-US" sz="1500" dirty="0"/>
          </a:p>
          <a:p>
            <a:r>
              <a:rPr lang="en-US" sz="1500" dirty="0"/>
              <a:t>"</a:t>
            </a:r>
            <a:r>
              <a:rPr lang="en-US" sz="1500" dirty="0" err="1"/>
              <a:t>Institut</a:t>
            </a:r>
            <a:r>
              <a:rPr lang="en-US" sz="1500" dirty="0"/>
              <a:t> de </a:t>
            </a:r>
            <a:r>
              <a:rPr lang="en-US" sz="1500" dirty="0" err="1"/>
              <a:t>l’Energie</a:t>
            </a:r>
            <a:r>
              <a:rPr lang="en-US" sz="1500" dirty="0"/>
              <a:t> et de </a:t>
            </a:r>
            <a:r>
              <a:rPr lang="en-US" sz="1500" dirty="0" err="1"/>
              <a:t>l’EnvironnementDe</a:t>
            </a:r>
            <a:r>
              <a:rPr lang="en-US" sz="1500" dirty="0"/>
              <a:t> la </a:t>
            </a:r>
            <a:r>
              <a:rPr lang="en-US" sz="1500" dirty="0" err="1"/>
              <a:t>Francophonie</a:t>
            </a:r>
            <a:r>
              <a:rPr lang="en-US" sz="1500" dirty="0"/>
              <a:t> (IEPF</a:t>
            </a:r>
            <a:r>
              <a:rPr lang="en-US" sz="1500" dirty="0" smtClean="0"/>
              <a:t>)"</a:t>
            </a:r>
            <a:endParaRPr lang="en-US" sz="1500" dirty="0"/>
          </a:p>
        </p:txBody>
      </p:sp>
      <p:sp>
        <p:nvSpPr>
          <p:cNvPr id="4" name="Content Placeholder 2"/>
          <p:cNvSpPr txBox="1">
            <a:spLocks/>
          </p:cNvSpPr>
          <p:nvPr/>
        </p:nvSpPr>
        <p:spPr bwMode="auto">
          <a:xfrm>
            <a:off x="3851920" y="764704"/>
            <a:ext cx="372520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500" dirty="0" err="1"/>
              <a:t>Institut</a:t>
            </a:r>
            <a:r>
              <a:rPr lang="en-US" sz="1500" dirty="0"/>
              <a:t> des Finances Basil </a:t>
            </a:r>
            <a:r>
              <a:rPr lang="en-US" sz="1500" dirty="0" err="1"/>
              <a:t>Fuleihan</a:t>
            </a:r>
            <a:endParaRPr lang="en-US" sz="1500" dirty="0"/>
          </a:p>
          <a:p>
            <a:r>
              <a:rPr lang="en-US" sz="1500" dirty="0"/>
              <a:t>ITC-ILO - International Training Center of the International Labor Organization</a:t>
            </a:r>
          </a:p>
          <a:p>
            <a:r>
              <a:rPr lang="en-US" sz="1500" dirty="0" smtClean="0"/>
              <a:t>Korea Environmental Industry &amp; Technology Institute – KEITI</a:t>
            </a:r>
          </a:p>
          <a:p>
            <a:r>
              <a:rPr lang="en-US" sz="1500" dirty="0" err="1" smtClean="0"/>
              <a:t>Ministerio</a:t>
            </a:r>
            <a:r>
              <a:rPr lang="en-US" sz="1500" dirty="0" smtClean="0"/>
              <a:t> de </a:t>
            </a:r>
            <a:r>
              <a:rPr lang="en-US" sz="1500" dirty="0" err="1" smtClean="0"/>
              <a:t>Ambiente</a:t>
            </a:r>
            <a:r>
              <a:rPr lang="en-US" sz="1500" dirty="0" smtClean="0"/>
              <a:t> y </a:t>
            </a:r>
            <a:r>
              <a:rPr lang="en-US" sz="1500" dirty="0" err="1" smtClean="0"/>
              <a:t>Energía</a:t>
            </a:r>
            <a:r>
              <a:rPr lang="en-US" sz="1500" dirty="0" smtClean="0"/>
              <a:t> y </a:t>
            </a:r>
            <a:r>
              <a:rPr lang="en-US" sz="1500" dirty="0" err="1" smtClean="0"/>
              <a:t>Telecomunicaciones</a:t>
            </a:r>
            <a:endParaRPr lang="en-US" sz="1500" dirty="0" smtClean="0"/>
          </a:p>
          <a:p>
            <a:r>
              <a:rPr lang="en-US" sz="1500" dirty="0" smtClean="0"/>
              <a:t>Ministry of Economic Development</a:t>
            </a:r>
          </a:p>
          <a:p>
            <a:r>
              <a:rPr lang="en-US" sz="1500" dirty="0" smtClean="0"/>
              <a:t>Ministry of Environment of Brazil</a:t>
            </a:r>
          </a:p>
          <a:p>
            <a:r>
              <a:rPr lang="en-US" sz="1500" dirty="0" smtClean="0"/>
              <a:t>Ministry of Environmental Protection, Environmental Development Center</a:t>
            </a:r>
          </a:p>
          <a:p>
            <a:r>
              <a:rPr lang="en-US" sz="1500" dirty="0" smtClean="0"/>
              <a:t>Ministry of the Environment</a:t>
            </a:r>
          </a:p>
          <a:p>
            <a:r>
              <a:rPr lang="en-US" sz="1500" dirty="0" smtClean="0"/>
              <a:t>OAS - Organization of American States</a:t>
            </a:r>
          </a:p>
          <a:p>
            <a:r>
              <a:rPr lang="en-US" sz="1500" dirty="0" smtClean="0"/>
              <a:t>"Procurement Policy </a:t>
            </a:r>
            <a:r>
              <a:rPr lang="en-US" sz="1500" dirty="0" smtClean="0"/>
              <a:t>Office </a:t>
            </a:r>
            <a:r>
              <a:rPr lang="en-US" sz="1500" dirty="0" err="1" smtClean="0"/>
              <a:t>Ministy</a:t>
            </a:r>
            <a:r>
              <a:rPr lang="en-US" sz="1500" dirty="0" smtClean="0"/>
              <a:t> </a:t>
            </a:r>
            <a:r>
              <a:rPr lang="en-US" sz="1500" dirty="0" smtClean="0"/>
              <a:t>of Finance and Economic Development"</a:t>
            </a:r>
          </a:p>
          <a:p>
            <a:r>
              <a:rPr lang="en-US" sz="1500" dirty="0" err="1" smtClean="0"/>
              <a:t>SEMCo</a:t>
            </a:r>
            <a:r>
              <a:rPr lang="en-US" sz="1500" dirty="0" smtClean="0"/>
              <a:t> - Swedish Environmental Management Council </a:t>
            </a:r>
          </a:p>
          <a:p>
            <a:r>
              <a:rPr lang="en-US" sz="1500" dirty="0" smtClean="0"/>
              <a:t>Union </a:t>
            </a:r>
            <a:r>
              <a:rPr lang="en-US" sz="1500" dirty="0" err="1" smtClean="0"/>
              <a:t>économique</a:t>
            </a:r>
            <a:r>
              <a:rPr lang="en-US" sz="1500" dirty="0" smtClean="0"/>
              <a:t> et </a:t>
            </a:r>
            <a:r>
              <a:rPr lang="en-US" sz="1500" dirty="0" err="1" smtClean="0"/>
              <a:t>monétaire</a:t>
            </a:r>
            <a:r>
              <a:rPr lang="en-US" sz="1500" dirty="0" smtClean="0"/>
              <a:t> </a:t>
            </a:r>
            <a:r>
              <a:rPr lang="en-US" sz="1500" dirty="0" err="1" smtClean="0"/>
              <a:t>Ouest</a:t>
            </a:r>
            <a:r>
              <a:rPr lang="en-US" sz="1500" dirty="0" smtClean="0"/>
              <a:t> </a:t>
            </a:r>
            <a:r>
              <a:rPr lang="en-US" sz="1500" dirty="0" err="1" smtClean="0"/>
              <a:t>africaine</a:t>
            </a:r>
            <a:endParaRPr lang="en-US" sz="1500" dirty="0" smtClean="0"/>
          </a:p>
          <a:p>
            <a:r>
              <a:rPr lang="en-US" sz="1500" dirty="0" smtClean="0"/>
              <a:t>United Nations Development </a:t>
            </a:r>
            <a:r>
              <a:rPr lang="en-US" sz="1500" dirty="0" err="1" smtClean="0"/>
              <a:t>Programme</a:t>
            </a:r>
            <a:endParaRPr lang="en-US" sz="1500" dirty="0" smtClean="0"/>
          </a:p>
          <a:p>
            <a:r>
              <a:rPr lang="en-US" sz="1500" dirty="0" smtClean="0"/>
              <a:t>Sustainable Purchasing Council</a:t>
            </a:r>
          </a:p>
          <a:p>
            <a:r>
              <a:rPr lang="en-US" sz="1500" dirty="0" smtClean="0"/>
              <a:t>UNOPS - United Nations Office for Project Services</a:t>
            </a:r>
            <a:endParaRPr lang="en-US" sz="1500" dirty="0"/>
          </a:p>
        </p:txBody>
      </p:sp>
    </p:spTree>
    <p:extLst>
      <p:ext uri="{BB962C8B-B14F-4D97-AF65-F5344CB8AC3E}">
        <p14:creationId xmlns:p14="http://schemas.microsoft.com/office/powerpoint/2010/main" xmlns="" val="2034031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25000" lnSpcReduction="20000"/>
          </a:bodyPr>
          <a:lstStyle/>
          <a:p>
            <a:pPr algn="ctr">
              <a:buFont typeface="Arial" charset="0"/>
              <a:buNone/>
            </a:pPr>
            <a:endParaRPr lang="es-ES_tradnl" sz="4400" b="1" dirty="0" smtClean="0"/>
          </a:p>
          <a:p>
            <a:pPr algn="ctr">
              <a:buFont typeface="Arial" charset="0"/>
              <a:buNone/>
            </a:pPr>
            <a:endParaRPr lang="es-ES_tradnl" sz="4400" b="1" dirty="0" smtClean="0"/>
          </a:p>
          <a:p>
            <a:pPr algn="ctr">
              <a:buNone/>
            </a:pPr>
            <a:r>
              <a:rPr lang="es-ES_tradnl" sz="7600" dirty="0" smtClean="0"/>
              <a:t>Contacto UNEP ROLAC:</a:t>
            </a:r>
          </a:p>
          <a:p>
            <a:pPr algn="ctr">
              <a:buFont typeface="Arial" charset="0"/>
              <a:buNone/>
            </a:pPr>
            <a:r>
              <a:rPr lang="es-ES_tradnl" sz="7600" dirty="0" smtClean="0"/>
              <a:t>Mara Murillo, Directora Regional Adjunta</a:t>
            </a:r>
          </a:p>
          <a:p>
            <a:pPr algn="ctr">
              <a:buFont typeface="Arial" charset="0"/>
              <a:buNone/>
            </a:pPr>
            <a:r>
              <a:rPr lang="es-ES_tradnl" sz="7600" dirty="0" smtClean="0"/>
              <a:t>E-mail: mara.murillo@unep.org</a:t>
            </a:r>
          </a:p>
          <a:p>
            <a:pPr algn="ctr">
              <a:buFont typeface="Arial" charset="0"/>
              <a:buNone/>
            </a:pPr>
            <a:endParaRPr lang="es-ES_tradnl" sz="7600" dirty="0" smtClean="0"/>
          </a:p>
          <a:p>
            <a:pPr algn="ctr">
              <a:buFont typeface="Arial" charset="0"/>
              <a:buNone/>
            </a:pPr>
            <a:r>
              <a:rPr lang="es-ES_tradnl" sz="7600" dirty="0" smtClean="0"/>
              <a:t>Contacto UNEP DTIE:</a:t>
            </a:r>
          </a:p>
          <a:p>
            <a:pPr algn="ctr">
              <a:buFont typeface="Arial" charset="0"/>
              <a:buNone/>
            </a:pPr>
            <a:r>
              <a:rPr lang="es-ES_tradnl" sz="7600" dirty="0" err="1" smtClean="0"/>
              <a:t>Farid</a:t>
            </a:r>
            <a:r>
              <a:rPr lang="es-ES_tradnl" sz="7600" dirty="0" smtClean="0"/>
              <a:t> </a:t>
            </a:r>
            <a:r>
              <a:rPr lang="es-ES_tradnl" sz="7600" dirty="0" err="1" smtClean="0"/>
              <a:t>Yaker</a:t>
            </a:r>
            <a:endParaRPr lang="es-ES_tradnl" sz="7600" dirty="0" smtClean="0"/>
          </a:p>
          <a:p>
            <a:pPr algn="ctr">
              <a:buFont typeface="Arial" charset="0"/>
              <a:buNone/>
            </a:pPr>
            <a:r>
              <a:rPr lang="es-ES_tradnl" sz="7600" dirty="0" smtClean="0"/>
              <a:t>PNUMA</a:t>
            </a:r>
          </a:p>
          <a:p>
            <a:pPr algn="ctr">
              <a:buFont typeface="Arial" charset="0"/>
              <a:buNone/>
            </a:pPr>
            <a:r>
              <a:rPr lang="es-ES_tradnl" sz="7600" dirty="0" smtClean="0"/>
              <a:t>Oficial de Programa – </a:t>
            </a:r>
            <a:r>
              <a:rPr lang="es-MX" sz="7600" dirty="0" smtClean="0"/>
              <a:t>Compras Públicas </a:t>
            </a:r>
            <a:r>
              <a:rPr lang="es-EC" sz="7600" dirty="0" smtClean="0"/>
              <a:t>Sustentables</a:t>
            </a:r>
          </a:p>
          <a:p>
            <a:pPr algn="ctr">
              <a:buFont typeface="Arial" charset="0"/>
              <a:buNone/>
            </a:pPr>
            <a:r>
              <a:rPr lang="es-ES_tradnl" sz="7600" dirty="0" smtClean="0"/>
              <a:t>Consumo y Producción Sostenibles</a:t>
            </a:r>
          </a:p>
          <a:p>
            <a:pPr algn="ctr">
              <a:buFont typeface="Arial" charset="0"/>
              <a:buNone/>
            </a:pPr>
            <a:r>
              <a:rPr lang="es-ES_tradnl" sz="7400" dirty="0" smtClean="0"/>
              <a:t>E-mail : </a:t>
            </a:r>
            <a:r>
              <a:rPr lang="es-ES_tradnl" sz="7400" dirty="0" err="1" smtClean="0"/>
              <a:t>farid.yaker</a:t>
            </a:r>
            <a:r>
              <a:rPr lang="en-US" sz="7400" dirty="0" smtClean="0"/>
              <a:t>@</a:t>
            </a:r>
            <a:r>
              <a:rPr lang="es-ES_tradnl" sz="7400" dirty="0" smtClean="0"/>
              <a:t>unep.org </a:t>
            </a:r>
          </a:p>
          <a:p>
            <a:pPr>
              <a:buFont typeface="Arial" charset="0"/>
              <a:buNone/>
            </a:pPr>
            <a:endParaRPr lang="es-ES_tradnl" dirty="0" smtClean="0"/>
          </a:p>
          <a:p>
            <a:pPr>
              <a:buFont typeface="Arial" charset="0"/>
              <a:buNone/>
            </a:pPr>
            <a:endParaRPr lang="es-ES_tradnl" sz="5600" dirty="0" smtClean="0"/>
          </a:p>
          <a:p>
            <a:pPr>
              <a:buFont typeface="Arial" charset="0"/>
              <a:buNone/>
            </a:pPr>
            <a:r>
              <a:rPr lang="es-ES_tradnl" sz="5600" dirty="0" smtClean="0"/>
              <a:t>Sitios relevantes:</a:t>
            </a:r>
          </a:p>
          <a:p>
            <a:pPr>
              <a:buFont typeface="Arial" charset="0"/>
              <a:buNone/>
            </a:pPr>
            <a:r>
              <a:rPr lang="es-ES_tradnl" sz="5600" dirty="0" smtClean="0">
                <a:hlinkClick r:id="rId2"/>
              </a:rPr>
              <a:t>www.pnuma.org</a:t>
            </a:r>
            <a:r>
              <a:rPr lang="es-ES_tradnl" sz="5600" dirty="0" smtClean="0"/>
              <a:t> – </a:t>
            </a:r>
            <a:r>
              <a:rPr lang="es-ES_tradnl" sz="5600" dirty="0" smtClean="0">
                <a:hlinkClick r:id="rId3"/>
              </a:rPr>
              <a:t>www.unep.org</a:t>
            </a:r>
            <a:r>
              <a:rPr lang="es-ES_tradnl" sz="5600" dirty="0" smtClean="0"/>
              <a:t> – </a:t>
            </a:r>
            <a:r>
              <a:rPr lang="es-ES_tradnl" sz="5600" dirty="0" smtClean="0">
                <a:hlinkClick r:id="rId4"/>
              </a:rPr>
              <a:t>www.unep.fr/scp</a:t>
            </a:r>
            <a:r>
              <a:rPr lang="es-ES_tradnl" sz="5600" dirty="0" smtClean="0"/>
              <a:t> </a:t>
            </a:r>
          </a:p>
          <a:p>
            <a:pPr>
              <a:buFont typeface="Arial" charset="0"/>
              <a:buNone/>
            </a:pPr>
            <a:r>
              <a:rPr lang="es-ES_tradnl" sz="5600" dirty="0" smtClean="0">
                <a:hlinkClick r:id="rId5"/>
              </a:rPr>
              <a:t>www.redpycs.net</a:t>
            </a:r>
            <a:endParaRPr lang="es-ES" sz="5600" dirty="0"/>
          </a:p>
        </p:txBody>
      </p:sp>
    </p:spTree>
    <p:extLst>
      <p:ext uri="{BB962C8B-B14F-4D97-AF65-F5344CB8AC3E}">
        <p14:creationId xmlns:p14="http://schemas.microsoft.com/office/powerpoint/2010/main" xmlns="" val="143448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74638"/>
            <a:ext cx="6994525" cy="1143000"/>
          </a:xfrm>
        </p:spPr>
        <p:txBody>
          <a:bodyPr>
            <a:normAutofit fontScale="90000"/>
          </a:bodyPr>
          <a:lstStyle/>
          <a:p>
            <a:pPr fontAlgn="auto">
              <a:spcAft>
                <a:spcPts val="0"/>
              </a:spcAft>
              <a:defRPr/>
            </a:pPr>
            <a:r>
              <a:rPr lang="es-ES" dirty="0"/>
              <a:t>¿ </a:t>
            </a:r>
            <a:r>
              <a:rPr lang="es-CO" dirty="0" smtClean="0"/>
              <a:t>Q</a:t>
            </a:r>
            <a:r>
              <a:rPr lang="es-EC" dirty="0" err="1" smtClean="0"/>
              <a:t>ué</a:t>
            </a:r>
            <a:r>
              <a:rPr lang="es-CO" dirty="0" smtClean="0"/>
              <a:t> son las compras sostenibles?</a:t>
            </a:r>
            <a:endParaRPr lang="es-CO" dirty="0"/>
          </a:p>
        </p:txBody>
      </p:sp>
      <p:sp>
        <p:nvSpPr>
          <p:cNvPr id="5" name="Content Placeholder 4"/>
          <p:cNvSpPr>
            <a:spLocks noGrp="1"/>
          </p:cNvSpPr>
          <p:nvPr>
            <p:ph idx="1"/>
          </p:nvPr>
        </p:nvSpPr>
        <p:spPr>
          <a:xfrm>
            <a:off x="323528" y="1600200"/>
            <a:ext cx="7067550" cy="4525963"/>
          </a:xfrm>
        </p:spPr>
        <p:txBody>
          <a:bodyPr rtlCol="0">
            <a:normAutofit lnSpcReduction="10000"/>
          </a:bodyPr>
          <a:lstStyle/>
          <a:p>
            <a:pPr marL="57150" indent="-57150" algn="ctr" fontAlgn="auto">
              <a:spcAft>
                <a:spcPts val="0"/>
              </a:spcAft>
              <a:buFontTx/>
              <a:buNone/>
              <a:defRPr/>
            </a:pPr>
            <a:r>
              <a:rPr lang="en-US" sz="2400" dirty="0" smtClean="0"/>
              <a:t>“</a:t>
            </a:r>
            <a:r>
              <a:rPr lang="es-EC" sz="2400" dirty="0" smtClean="0"/>
              <a:t>Compras Sustentables es el proceso mediante el cual las organizaciones satisfacen sus necesidades de bienes, servicios, obras y utilidades públicas de tal forma que alcanzan un alto rendimiento basado en un análisis de </a:t>
            </a:r>
            <a:r>
              <a:rPr lang="es-EC" sz="2400" b="1" dirty="0" smtClean="0"/>
              <a:t>todo el ciclo de vida</a:t>
            </a:r>
            <a:r>
              <a:rPr lang="es-EC" sz="2400" dirty="0" smtClean="0"/>
              <a:t>, que se traduce en </a:t>
            </a:r>
            <a:r>
              <a:rPr lang="es-EC" sz="2400" dirty="0"/>
              <a:t>beneficios no sólo para la organización</a:t>
            </a:r>
            <a:r>
              <a:rPr lang="es-EC" sz="2400" dirty="0" smtClean="0"/>
              <a:t>, sino también para la </a:t>
            </a:r>
            <a:r>
              <a:rPr lang="es-EC" sz="2400" b="1" dirty="0" smtClean="0">
                <a:solidFill>
                  <a:srgbClr val="FF0000"/>
                </a:solidFill>
              </a:rPr>
              <a:t>sociedad</a:t>
            </a:r>
            <a:r>
              <a:rPr lang="es-EC" sz="2400" dirty="0" smtClean="0"/>
              <a:t> y la </a:t>
            </a:r>
            <a:r>
              <a:rPr lang="es-EC" sz="2400" b="1" dirty="0">
                <a:solidFill>
                  <a:srgbClr val="FF0000"/>
                </a:solidFill>
              </a:rPr>
              <a:t>economía</a:t>
            </a:r>
            <a:r>
              <a:rPr lang="es-EC" sz="2400" dirty="0" smtClean="0"/>
              <a:t>, y al mismo tiempo reduce al mínimo los daños al </a:t>
            </a:r>
            <a:r>
              <a:rPr lang="es-EC" sz="2400" b="1" dirty="0" smtClean="0">
                <a:solidFill>
                  <a:srgbClr val="FF0000"/>
                </a:solidFill>
              </a:rPr>
              <a:t>medio ambiente</a:t>
            </a:r>
            <a:r>
              <a:rPr lang="en-US" sz="2400" dirty="0" smtClean="0"/>
              <a:t>.”</a:t>
            </a:r>
          </a:p>
          <a:p>
            <a:pPr algn="ctr" fontAlgn="auto">
              <a:spcAft>
                <a:spcPts val="0"/>
              </a:spcAft>
              <a:buFontTx/>
              <a:buNone/>
              <a:defRPr/>
            </a:pPr>
            <a:endParaRPr lang="en-US" sz="1400" dirty="0" smtClean="0"/>
          </a:p>
          <a:p>
            <a:pPr marL="57150" indent="0" algn="ctr" fontAlgn="auto">
              <a:spcAft>
                <a:spcPts val="0"/>
              </a:spcAft>
              <a:buFontTx/>
              <a:buNone/>
              <a:defRPr/>
            </a:pPr>
            <a:r>
              <a:rPr lang="en-US" sz="1400" i="1" dirty="0" smtClean="0"/>
              <a:t>Procuring the Future – the report of the UK Sustainable Procurement Task Force, Junio 2006. </a:t>
            </a:r>
            <a:r>
              <a:rPr lang="es-CO" sz="1400" dirty="0" smtClean="0"/>
              <a:t>Esta definición ha sido adoptada por el Grupo de Trabajo de Marrakech para las Compras Públicas Sustentables</a:t>
            </a:r>
            <a:r>
              <a:rPr lang="es-EC" sz="1400" dirty="0" smtClean="0"/>
              <a:t> (MTF </a:t>
            </a:r>
            <a:r>
              <a:rPr lang="es-EC" sz="1400" dirty="0" err="1" smtClean="0"/>
              <a:t>on</a:t>
            </a:r>
            <a:r>
              <a:rPr lang="es-EC" sz="1400" dirty="0" smtClean="0"/>
              <a:t>  SPP)</a:t>
            </a:r>
            <a:r>
              <a:rPr lang="en-US" sz="1400" dirty="0" smtClean="0"/>
              <a:t>. </a:t>
            </a:r>
          </a:p>
          <a:p>
            <a:pPr algn="ctr" fontAlgn="auto">
              <a:spcAft>
                <a:spcPts val="0"/>
              </a:spcAft>
              <a:buFontTx/>
              <a:buNone/>
              <a:defRPr/>
            </a:pPr>
            <a:endParaRPr lang="en-US" sz="2000" i="1" dirty="0" smtClean="0"/>
          </a:p>
          <a:p>
            <a:pPr algn="ctr" fontAlgn="auto">
              <a:spcAft>
                <a:spcPts val="0"/>
              </a:spcAft>
              <a:buFontTx/>
              <a:buNone/>
              <a:defRPr/>
            </a:pPr>
            <a:r>
              <a:rPr lang="es-CO" sz="1600" dirty="0" smtClean="0"/>
              <a:t>Para más información: </a:t>
            </a:r>
            <a:r>
              <a:rPr lang="en-US" sz="1600" i="1" u="sng" dirty="0" smtClean="0">
                <a:hlinkClick r:id="rId3"/>
              </a:rPr>
              <a:t>http://www.unep.fr/scp/procurement/whatisspp/</a:t>
            </a:r>
            <a:endParaRPr lang="en-US" sz="1600" dirty="0" smtClean="0"/>
          </a:p>
          <a:p>
            <a:pPr fontAlgn="auto">
              <a:spcAft>
                <a:spcPts val="0"/>
              </a:spcAft>
              <a:defRPr/>
            </a:pPr>
            <a:endParaRPr lang="en-US" sz="2000" dirty="0"/>
          </a:p>
        </p:txBody>
      </p:sp>
    </p:spTree>
    <p:extLst>
      <p:ext uri="{BB962C8B-B14F-4D97-AF65-F5344CB8AC3E}">
        <p14:creationId xmlns:p14="http://schemas.microsoft.com/office/powerpoint/2010/main" xmlns="" val="922821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¿Por qué implementar las compras públicas sostenibles?</a:t>
            </a:r>
            <a:endParaRPr lang="en-US" dirty="0"/>
          </a:p>
        </p:txBody>
      </p:sp>
      <p:sp>
        <p:nvSpPr>
          <p:cNvPr id="3" name="Content Placeholder 2"/>
          <p:cNvSpPr>
            <a:spLocks noGrp="1"/>
          </p:cNvSpPr>
          <p:nvPr>
            <p:ph idx="1"/>
          </p:nvPr>
        </p:nvSpPr>
        <p:spPr/>
        <p:txBody>
          <a:bodyPr/>
          <a:lstStyle/>
          <a:p>
            <a:pPr algn="just"/>
            <a:r>
              <a:rPr lang="es-ES" sz="2400" dirty="0"/>
              <a:t>Los gobiernos son los principales consumidores de bienes y servicios, su poder de compra representa aproximadamente el 15% del PIB en los países de la OCDE y hasta el 30% del PIB en los países en </a:t>
            </a:r>
            <a:r>
              <a:rPr lang="es-ES" sz="2400" dirty="0" smtClean="0"/>
              <a:t>desarrollo.</a:t>
            </a:r>
          </a:p>
          <a:p>
            <a:pPr algn="just"/>
            <a:endParaRPr lang="es-ES" sz="2400" dirty="0"/>
          </a:p>
          <a:p>
            <a:pPr algn="just"/>
            <a:r>
              <a:rPr lang="es-ES" sz="2400" dirty="0" smtClean="0"/>
              <a:t>Las compras </a:t>
            </a:r>
            <a:r>
              <a:rPr lang="es-ES" sz="2400" dirty="0"/>
              <a:t>públicas sostenibles </a:t>
            </a:r>
            <a:r>
              <a:rPr lang="es-ES" sz="2400" dirty="0" smtClean="0"/>
              <a:t>son </a:t>
            </a:r>
            <a:r>
              <a:rPr lang="es-ES" sz="2400" dirty="0"/>
              <a:t>una herramienta que puede tener un impacto más directo en materia social o ambiental, que la regulación o políticas fiscales (es decir, las multas / sanciones / impuestos)</a:t>
            </a:r>
            <a:endParaRPr lang="en-US" sz="2400" dirty="0"/>
          </a:p>
        </p:txBody>
      </p:sp>
    </p:spTree>
    <p:extLst>
      <p:ext uri="{BB962C8B-B14F-4D97-AF65-F5344CB8AC3E}">
        <p14:creationId xmlns:p14="http://schemas.microsoft.com/office/powerpoint/2010/main" xmlns="" val="311332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t>Beneficios de las Compras Públicas Sostenibles</a:t>
            </a:r>
            <a:endParaRPr lang="en-US" dirty="0"/>
          </a:p>
        </p:txBody>
      </p:sp>
      <p:sp>
        <p:nvSpPr>
          <p:cNvPr id="3" name="Content Placeholder 2"/>
          <p:cNvSpPr>
            <a:spLocks noGrp="1"/>
          </p:cNvSpPr>
          <p:nvPr>
            <p:ph idx="1"/>
          </p:nvPr>
        </p:nvSpPr>
        <p:spPr/>
        <p:txBody>
          <a:bodyPr/>
          <a:lstStyle/>
          <a:p>
            <a:r>
              <a:rPr lang="es-ES" sz="2800" dirty="0"/>
              <a:t>Contribuye a la sostenibilidad ambiental y a la justicia </a:t>
            </a:r>
            <a:r>
              <a:rPr lang="es-ES" sz="2800" dirty="0" smtClean="0"/>
              <a:t>social/inclusión</a:t>
            </a:r>
          </a:p>
          <a:p>
            <a:pPr lvl="1" algn="just"/>
            <a:r>
              <a:rPr lang="es-ES" sz="2400" dirty="0" smtClean="0"/>
              <a:t>Promueve </a:t>
            </a:r>
            <a:r>
              <a:rPr lang="es-ES" sz="2400" dirty="0"/>
              <a:t>el cumplimiento de la legislación social y ambiental, el cumplimiento de los compromisos jurídicos internacionales / nacionales.</a:t>
            </a:r>
          </a:p>
          <a:p>
            <a:pPr algn="just"/>
            <a:r>
              <a:rPr lang="es-ES" sz="2800" dirty="0"/>
              <a:t>Demuestra un gobierno sensible y responsable – liderando con el ejemplo:</a:t>
            </a:r>
          </a:p>
          <a:p>
            <a:pPr lvl="1" algn="just"/>
            <a:r>
              <a:rPr lang="es-ES" sz="2400" dirty="0" smtClean="0"/>
              <a:t>Conformidad </a:t>
            </a:r>
            <a:r>
              <a:rPr lang="es-ES" sz="2400" dirty="0"/>
              <a:t>con las normas y valores comunitarios;</a:t>
            </a:r>
          </a:p>
          <a:p>
            <a:pPr lvl="1" algn="just"/>
            <a:r>
              <a:rPr lang="es-ES" sz="2400" dirty="0" smtClean="0"/>
              <a:t>El </a:t>
            </a:r>
            <a:r>
              <a:rPr lang="es-ES" sz="2400" dirty="0"/>
              <a:t>cumplimiento de las expectativas de los donantes internacionales.</a:t>
            </a:r>
            <a:endParaRPr lang="en-US" sz="2400" dirty="0"/>
          </a:p>
        </p:txBody>
      </p:sp>
    </p:spTree>
    <p:extLst>
      <p:ext uri="{BB962C8B-B14F-4D97-AF65-F5344CB8AC3E}">
        <p14:creationId xmlns:p14="http://schemas.microsoft.com/office/powerpoint/2010/main" xmlns="" val="385184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6994525" cy="1143000"/>
          </a:xfrm>
        </p:spPr>
        <p:txBody>
          <a:bodyPr/>
          <a:lstStyle/>
          <a:p>
            <a:r>
              <a:rPr lang="es-ES" dirty="0"/>
              <a:t>Beneficios de las Compras Públicas Sostenibles</a:t>
            </a:r>
            <a:endParaRPr lang="en-US" dirty="0"/>
          </a:p>
        </p:txBody>
      </p:sp>
      <p:sp>
        <p:nvSpPr>
          <p:cNvPr id="3" name="Content Placeholder 2"/>
          <p:cNvSpPr>
            <a:spLocks noGrp="1"/>
          </p:cNvSpPr>
          <p:nvPr>
            <p:ph idx="1"/>
          </p:nvPr>
        </p:nvSpPr>
        <p:spPr>
          <a:xfrm>
            <a:off x="395536" y="1340768"/>
            <a:ext cx="6923112" cy="4525963"/>
          </a:xfrm>
        </p:spPr>
        <p:txBody>
          <a:bodyPr/>
          <a:lstStyle/>
          <a:p>
            <a:r>
              <a:rPr lang="es-ES" sz="2800" dirty="0" smtClean="0"/>
              <a:t>Estimula </a:t>
            </a:r>
            <a:r>
              <a:rPr lang="es-ES" sz="2800" dirty="0"/>
              <a:t>los </a:t>
            </a:r>
            <a:r>
              <a:rPr lang="es-ES" sz="2800" dirty="0" smtClean="0"/>
              <a:t>mercados:</a:t>
            </a:r>
          </a:p>
          <a:p>
            <a:endParaRPr lang="es-ES" sz="1400" dirty="0" smtClean="0"/>
          </a:p>
          <a:p>
            <a:pPr lvl="1" algn="just"/>
            <a:r>
              <a:rPr lang="es-ES" sz="2400" dirty="0" smtClean="0"/>
              <a:t>Aumento </a:t>
            </a:r>
            <a:r>
              <a:rPr lang="es-ES" sz="2400" dirty="0"/>
              <a:t>de la demanda / oferta de productos que contribuyen a alcanzar objetivos sociales y </a:t>
            </a:r>
            <a:r>
              <a:rPr lang="es-ES" sz="2400" dirty="0" smtClean="0"/>
              <a:t>ambientales;</a:t>
            </a:r>
          </a:p>
          <a:p>
            <a:pPr lvl="1" algn="just"/>
            <a:endParaRPr lang="es-ES" sz="1400" dirty="0" smtClean="0"/>
          </a:p>
          <a:p>
            <a:pPr lvl="1" algn="just"/>
            <a:r>
              <a:rPr lang="es-ES" sz="2400" dirty="0" smtClean="0"/>
              <a:t>El </a:t>
            </a:r>
            <a:r>
              <a:rPr lang="es-ES" sz="2400" dirty="0"/>
              <a:t>desarrollo de normas e información para su uso por otros consumidores (modelo</a:t>
            </a:r>
            <a:r>
              <a:rPr lang="es-ES" sz="2400" dirty="0" smtClean="0"/>
              <a:t>);</a:t>
            </a:r>
          </a:p>
          <a:p>
            <a:pPr lvl="1" algn="just"/>
            <a:endParaRPr lang="es-ES" sz="1400" dirty="0" smtClean="0"/>
          </a:p>
          <a:p>
            <a:pPr lvl="1" algn="just"/>
            <a:r>
              <a:rPr lang="es-ES" sz="2400" dirty="0" smtClean="0"/>
              <a:t>Aumento </a:t>
            </a:r>
            <a:r>
              <a:rPr lang="es-ES" sz="2400" dirty="0"/>
              <a:t>de la cooperación estratégica y el </a:t>
            </a:r>
            <a:r>
              <a:rPr lang="es-ES" sz="2400" dirty="0" smtClean="0"/>
              <a:t>diálogo </a:t>
            </a:r>
            <a:r>
              <a:rPr lang="es-ES" sz="2400" dirty="0"/>
              <a:t>con proveedores</a:t>
            </a:r>
            <a:r>
              <a:rPr lang="es-ES" dirty="0" smtClean="0"/>
              <a:t>.</a:t>
            </a:r>
          </a:p>
          <a:p>
            <a:pPr lvl="1" algn="just"/>
            <a:endParaRPr lang="es-ES" sz="1400" dirty="0" smtClean="0"/>
          </a:p>
          <a:p>
            <a:pPr lvl="1" algn="just"/>
            <a:r>
              <a:rPr lang="es-ES" sz="2400" dirty="0" smtClean="0"/>
              <a:t>Mejora del desempeño ambiental, incluyendo la reducción de emisiones de CO2.</a:t>
            </a:r>
          </a:p>
          <a:p>
            <a:pPr lvl="1" algn="just"/>
            <a:endParaRPr lang="en-US" dirty="0"/>
          </a:p>
        </p:txBody>
      </p:sp>
    </p:spTree>
    <p:extLst>
      <p:ext uri="{BB962C8B-B14F-4D97-AF65-F5344CB8AC3E}">
        <p14:creationId xmlns:p14="http://schemas.microsoft.com/office/powerpoint/2010/main" xmlns="" val="4227789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Los </a:t>
            </a:r>
            <a:r>
              <a:rPr lang="es-ES" dirty="0"/>
              <a:t>resultados </a:t>
            </a:r>
            <a:r>
              <a:rPr lang="es-ES" dirty="0" smtClean="0"/>
              <a:t>de </a:t>
            </a:r>
            <a:r>
              <a:rPr lang="es-ES" dirty="0"/>
              <a:t>Compras Públicas Sostenibles</a:t>
            </a:r>
            <a:endParaRPr lang="en-US" dirty="0"/>
          </a:p>
        </p:txBody>
      </p:sp>
      <p:sp>
        <p:nvSpPr>
          <p:cNvPr id="3" name="Content Placeholder 2"/>
          <p:cNvSpPr>
            <a:spLocks noGrp="1"/>
          </p:cNvSpPr>
          <p:nvPr>
            <p:ph idx="1"/>
          </p:nvPr>
        </p:nvSpPr>
        <p:spPr>
          <a:xfrm>
            <a:off x="457200" y="1700808"/>
            <a:ext cx="7067550" cy="4425355"/>
          </a:xfrm>
        </p:spPr>
        <p:txBody>
          <a:bodyPr/>
          <a:lstStyle/>
          <a:p>
            <a:pPr algn="just"/>
            <a:r>
              <a:rPr lang="es-ES" sz="2400" dirty="0" smtClean="0"/>
              <a:t>Ahorro </a:t>
            </a:r>
            <a:r>
              <a:rPr lang="es-ES" sz="2400" dirty="0"/>
              <a:t>de costes, incluyendo el reconocimiento de los beneficios intangibles (en la salud, la calidad del agua, </a:t>
            </a:r>
            <a:r>
              <a:rPr lang="es-ES" sz="2400" dirty="0" err="1"/>
              <a:t>etc</a:t>
            </a:r>
            <a:r>
              <a:rPr lang="es-ES" sz="2400" dirty="0" smtClean="0"/>
              <a:t>).</a:t>
            </a:r>
          </a:p>
          <a:p>
            <a:pPr algn="just"/>
            <a:endParaRPr lang="es-ES" sz="1400" dirty="0"/>
          </a:p>
          <a:p>
            <a:pPr algn="just"/>
            <a:r>
              <a:rPr lang="es-ES" sz="2400" dirty="0"/>
              <a:t>Creación de empleo (incluidas las PYME, bienes y servicios ambientales</a:t>
            </a:r>
            <a:r>
              <a:rPr lang="es-ES" sz="2400" dirty="0" smtClean="0"/>
              <a:t>).</a:t>
            </a:r>
          </a:p>
          <a:p>
            <a:pPr algn="just">
              <a:buNone/>
            </a:pPr>
            <a:endParaRPr lang="es-ES" sz="1400" dirty="0"/>
          </a:p>
          <a:p>
            <a:pPr algn="just"/>
            <a:r>
              <a:rPr lang="es-ES" sz="2400" dirty="0"/>
              <a:t>Reducción de la </a:t>
            </a:r>
            <a:r>
              <a:rPr lang="es-ES" sz="2400" dirty="0" smtClean="0"/>
              <a:t>Pobreza.</a:t>
            </a:r>
          </a:p>
          <a:p>
            <a:pPr algn="just"/>
            <a:endParaRPr lang="es-ES" sz="1400" dirty="0"/>
          </a:p>
          <a:p>
            <a:pPr algn="just"/>
            <a:r>
              <a:rPr lang="es-ES" sz="2400" dirty="0"/>
              <a:t>Transferencia de conocimientos / tecnologías.</a:t>
            </a:r>
            <a:endParaRPr lang="en-US" sz="2400" dirty="0"/>
          </a:p>
        </p:txBody>
      </p:sp>
    </p:spTree>
    <p:extLst>
      <p:ext uri="{BB962C8B-B14F-4D97-AF65-F5344CB8AC3E}">
        <p14:creationId xmlns:p14="http://schemas.microsoft.com/office/powerpoint/2010/main" xmlns="" val="3738248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2564904"/>
            <a:ext cx="6730007" cy="1362075"/>
          </a:xfrm>
        </p:spPr>
        <p:txBody>
          <a:bodyPr/>
          <a:lstStyle/>
          <a:p>
            <a:r>
              <a:rPr lang="es-ES" dirty="0"/>
              <a:t>Actividades </a:t>
            </a:r>
            <a:r>
              <a:rPr lang="es-ES" dirty="0" smtClean="0"/>
              <a:t>de compras sostenibles en las</a:t>
            </a:r>
            <a:r>
              <a:rPr lang="en-US" dirty="0"/>
              <a:t/>
            </a:r>
            <a:br>
              <a:rPr lang="en-US" dirty="0"/>
            </a:br>
            <a:r>
              <a:rPr lang="es-ES" dirty="0" smtClean="0"/>
              <a:t> </a:t>
            </a:r>
            <a:r>
              <a:rPr lang="es-ES" dirty="0"/>
              <a:t>Naciones </a:t>
            </a:r>
            <a:r>
              <a:rPr lang="es-ES" dirty="0" smtClean="0"/>
              <a:t>Unidas</a:t>
            </a:r>
            <a:endParaRPr lang="en-US" dirty="0"/>
          </a:p>
        </p:txBody>
      </p:sp>
    </p:spTree>
    <p:extLst>
      <p:ext uri="{BB962C8B-B14F-4D97-AF65-F5344CB8AC3E}">
        <p14:creationId xmlns:p14="http://schemas.microsoft.com/office/powerpoint/2010/main" xmlns="" val="97143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Naciones</a:t>
            </a:r>
            <a:r>
              <a:rPr lang="en-US" dirty="0"/>
              <a:t> </a:t>
            </a:r>
            <a:r>
              <a:rPr lang="en-US" dirty="0" err="1"/>
              <a:t>Unidas</a:t>
            </a:r>
            <a:r>
              <a:rPr lang="en-US" dirty="0"/>
              <a:t> </a:t>
            </a:r>
            <a:r>
              <a:rPr lang="en-US" dirty="0" err="1"/>
              <a:t>Sostenibles</a:t>
            </a:r>
            <a:endParaRPr lang="en-US" dirty="0"/>
          </a:p>
        </p:txBody>
      </p:sp>
      <p:sp>
        <p:nvSpPr>
          <p:cNvPr id="5" name="Content Placeholder 4"/>
          <p:cNvSpPr>
            <a:spLocks noGrp="1"/>
          </p:cNvSpPr>
          <p:nvPr>
            <p:ph idx="1"/>
          </p:nvPr>
        </p:nvSpPr>
        <p:spPr/>
        <p:txBody>
          <a:bodyPr/>
          <a:lstStyle/>
          <a:p>
            <a:pPr marL="0" indent="0" algn="ctr">
              <a:buNone/>
            </a:pPr>
            <a:r>
              <a:rPr lang="es-ES" sz="2400" dirty="0" smtClean="0"/>
              <a:t>El 5 de junio de 2007, en la celebración del Día Mundial del Ambiente, el </a:t>
            </a:r>
            <a:r>
              <a:rPr lang="es-ES" sz="2400" dirty="0"/>
              <a:t>Secretario General de las Naciones Unidas se </a:t>
            </a:r>
            <a:r>
              <a:rPr lang="es-ES" sz="2400" dirty="0" smtClean="0"/>
              <a:t>comprometió a</a:t>
            </a:r>
            <a:r>
              <a:rPr lang="es-ES" sz="2400" dirty="0"/>
              <a:t>: </a:t>
            </a:r>
            <a:endParaRPr lang="es-ES" sz="2400" dirty="0" smtClean="0"/>
          </a:p>
          <a:p>
            <a:pPr marL="0" indent="0" algn="ctr">
              <a:buNone/>
            </a:pPr>
            <a:r>
              <a:rPr lang="es-ES" dirty="0" smtClean="0"/>
              <a:t>"... </a:t>
            </a:r>
            <a:r>
              <a:rPr lang="es-ES" dirty="0"/>
              <a:t>explorar maneras para que las Naciones Unidas sean más </a:t>
            </a:r>
            <a:r>
              <a:rPr lang="es-ES" dirty="0" smtClean="0"/>
              <a:t>sostenible </a:t>
            </a:r>
            <a:r>
              <a:rPr lang="es-ES" dirty="0"/>
              <a:t>y respetuosa con el medio ambiente, y desarrollar un enfoque de neutralidad climática para sus instalaciones y operaciones."</a:t>
            </a:r>
            <a:endParaRPr lang="en-US" dirty="0"/>
          </a:p>
        </p:txBody>
      </p:sp>
    </p:spTree>
    <p:extLst>
      <p:ext uri="{BB962C8B-B14F-4D97-AF65-F5344CB8AC3E}">
        <p14:creationId xmlns:p14="http://schemas.microsoft.com/office/powerpoint/2010/main" xmlns="" val="1108723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Compras </a:t>
            </a:r>
            <a:r>
              <a:rPr lang="es-ES" dirty="0"/>
              <a:t>Sostenibles en las Naciones Unidas</a:t>
            </a:r>
            <a:endParaRPr lang="en-US" dirty="0"/>
          </a:p>
        </p:txBody>
      </p:sp>
      <p:sp>
        <p:nvSpPr>
          <p:cNvPr id="3" name="Content Placeholder 2"/>
          <p:cNvSpPr>
            <a:spLocks noGrp="1"/>
          </p:cNvSpPr>
          <p:nvPr>
            <p:ph idx="1"/>
          </p:nvPr>
        </p:nvSpPr>
        <p:spPr>
          <a:xfrm>
            <a:off x="457200" y="1600200"/>
            <a:ext cx="6851104" cy="4525963"/>
          </a:xfrm>
        </p:spPr>
        <p:txBody>
          <a:bodyPr/>
          <a:lstStyle/>
          <a:p>
            <a:pPr algn="just"/>
            <a:r>
              <a:rPr lang="es-ES" sz="2400" dirty="0" smtClean="0"/>
              <a:t>El </a:t>
            </a:r>
            <a:r>
              <a:rPr lang="es-ES" sz="2400" dirty="0"/>
              <a:t>volumen de contratación total de los organismos de las Naciones Unidas durante el año 2010 </a:t>
            </a:r>
            <a:r>
              <a:rPr lang="es-ES" sz="2400" dirty="0" smtClean="0"/>
              <a:t>llegó a </a:t>
            </a:r>
            <a:br>
              <a:rPr lang="es-ES" sz="2400" dirty="0" smtClean="0"/>
            </a:br>
            <a:r>
              <a:rPr lang="es-ES" sz="2400" dirty="0" smtClean="0"/>
              <a:t>$ </a:t>
            </a:r>
            <a:r>
              <a:rPr lang="es-ES" sz="2400" dirty="0"/>
              <a:t>14,8 mil </a:t>
            </a:r>
            <a:r>
              <a:rPr lang="es-ES" sz="2400" dirty="0" smtClean="0"/>
              <a:t>millones. </a:t>
            </a:r>
          </a:p>
          <a:p>
            <a:pPr algn="just"/>
            <a:endParaRPr lang="es-ES" sz="2400" dirty="0"/>
          </a:p>
          <a:p>
            <a:pPr algn="just"/>
            <a:r>
              <a:rPr lang="es-ES" sz="2400" dirty="0"/>
              <a:t>La función de compras no sólo proporciona a la ONU </a:t>
            </a:r>
            <a:r>
              <a:rPr lang="es-ES" sz="2400" dirty="0" smtClean="0"/>
              <a:t>los </a:t>
            </a:r>
            <a:r>
              <a:rPr lang="es-ES" sz="2400" dirty="0"/>
              <a:t>medios para desarrollar sus actividades, pero también da una señal de </a:t>
            </a:r>
            <a:r>
              <a:rPr lang="es-ES" sz="2400" dirty="0" smtClean="0"/>
              <a:t>que </a:t>
            </a:r>
            <a:r>
              <a:rPr lang="es-ES" sz="2400" dirty="0"/>
              <a:t>es importante para la organización y en concreto </a:t>
            </a:r>
            <a:r>
              <a:rPr lang="es-ES" sz="2400" dirty="0" smtClean="0"/>
              <a:t>apoya </a:t>
            </a:r>
            <a:r>
              <a:rPr lang="es-ES" sz="2400" dirty="0"/>
              <a:t>el desarrollo sostenible y la innovación</a:t>
            </a:r>
            <a:r>
              <a:rPr lang="es-ES" sz="2400" dirty="0" smtClean="0"/>
              <a:t>.</a:t>
            </a:r>
          </a:p>
          <a:p>
            <a:pPr marL="0" indent="0">
              <a:buNone/>
            </a:pPr>
            <a:endParaRPr lang="es-ES" sz="2400" dirty="0"/>
          </a:p>
          <a:p>
            <a:pPr marL="0" indent="0">
              <a:buNone/>
            </a:pPr>
            <a:r>
              <a:rPr lang="es-ES" sz="1600" dirty="0"/>
              <a:t>El informe fue elaborado por la UNOPS. "</a:t>
            </a:r>
            <a:r>
              <a:rPr lang="es-ES" sz="1600" dirty="0" err="1"/>
              <a:t>The</a:t>
            </a:r>
            <a:r>
              <a:rPr lang="es-ES" sz="1600" dirty="0"/>
              <a:t> </a:t>
            </a:r>
            <a:r>
              <a:rPr lang="es-ES" sz="1600" dirty="0" err="1"/>
              <a:t>Annual</a:t>
            </a:r>
            <a:r>
              <a:rPr lang="es-ES" sz="1600" dirty="0"/>
              <a:t> </a:t>
            </a:r>
            <a:r>
              <a:rPr lang="es-ES" sz="1600" dirty="0" err="1"/>
              <a:t>Statistical</a:t>
            </a:r>
            <a:r>
              <a:rPr lang="es-ES" sz="1600" dirty="0"/>
              <a:t> </a:t>
            </a:r>
            <a:r>
              <a:rPr lang="es-ES" sz="1600" dirty="0" err="1"/>
              <a:t>Report</a:t>
            </a:r>
            <a:r>
              <a:rPr lang="es-ES" sz="1600" dirty="0"/>
              <a:t>” de 2009 proporciona datos sobre la adquisición de bienes y servicios procedentes de 33 organizaciones de la ONU y las oficinas del PNUD en los países.</a:t>
            </a:r>
            <a:endParaRPr lang="en-US" sz="1600" dirty="0"/>
          </a:p>
        </p:txBody>
      </p:sp>
    </p:spTree>
    <p:extLst>
      <p:ext uri="{BB962C8B-B14F-4D97-AF65-F5344CB8AC3E}">
        <p14:creationId xmlns:p14="http://schemas.microsoft.com/office/powerpoint/2010/main" xmlns="" val="2723526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3189</TotalTime>
  <Words>1199</Words>
  <Application>Microsoft Office PowerPoint</Application>
  <PresentationFormat>Presentación en pantalla (4:3)</PresentationFormat>
  <Paragraphs>161</Paragraphs>
  <Slides>19</Slides>
  <Notes>5</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Office Theme</vt:lpstr>
      <vt:lpstr>Compras Públicas Sostenibles</vt:lpstr>
      <vt:lpstr>¿ Qué son las compras sostenibles?</vt:lpstr>
      <vt:lpstr>¿Por qué implementar las compras públicas sostenibles?</vt:lpstr>
      <vt:lpstr>Beneficios de las Compras Públicas Sostenibles</vt:lpstr>
      <vt:lpstr>Beneficios de las Compras Públicas Sostenibles</vt:lpstr>
      <vt:lpstr>Los resultados de Compras Públicas Sostenibles</vt:lpstr>
      <vt:lpstr>Actividades de compras sostenibles en las  Naciones Unidas</vt:lpstr>
      <vt:lpstr>Naciones Unidas Sostenibles</vt:lpstr>
      <vt:lpstr>Compras Sostenibles en las Naciones Unidas</vt:lpstr>
      <vt:lpstr>Buenas Prácticas en las Naciones Unidas</vt:lpstr>
      <vt:lpstr>Proyecto de Compras Públicas Sostenibles del PNUMA</vt:lpstr>
      <vt:lpstr>Países Piloto</vt:lpstr>
      <vt:lpstr>Resultados</vt:lpstr>
      <vt:lpstr>Resultados</vt:lpstr>
      <vt:lpstr>Próximos Pasos</vt:lpstr>
      <vt:lpstr>Proyecto conjunto: compras sostenibles y eco-etiquetado</vt:lpstr>
      <vt:lpstr>Iniciativa de Compras Públicas Sostenibles (SPPI)</vt:lpstr>
      <vt:lpstr>Participantes de la SPPI</vt:lpstr>
      <vt:lpstr>Diapositiva 19</vt:lpstr>
    </vt:vector>
  </TitlesOfParts>
  <Company>DTIE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dc:creator>
  <cp:lastModifiedBy>mmurillo</cp:lastModifiedBy>
  <cp:revision>120</cp:revision>
  <dcterms:created xsi:type="dcterms:W3CDTF">2012-03-16T17:06:02Z</dcterms:created>
  <dcterms:modified xsi:type="dcterms:W3CDTF">2012-09-12T02:26:14Z</dcterms:modified>
</cp:coreProperties>
</file>